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notesMasterIdLst>
    <p:notesMasterId r:id="rId28"/>
  </p:notesMasterIdLst>
  <p:sldIdLst>
    <p:sldId id="256" r:id="rId2"/>
    <p:sldId id="283" r:id="rId3"/>
    <p:sldId id="258" r:id="rId4"/>
    <p:sldId id="259" r:id="rId5"/>
    <p:sldId id="260" r:id="rId6"/>
    <p:sldId id="261" r:id="rId7"/>
    <p:sldId id="262" r:id="rId8"/>
    <p:sldId id="263" r:id="rId9"/>
    <p:sldId id="264" r:id="rId10"/>
    <p:sldId id="266" r:id="rId11"/>
    <p:sldId id="267" r:id="rId12"/>
    <p:sldId id="268" r:id="rId13"/>
    <p:sldId id="269" r:id="rId14"/>
    <p:sldId id="270" r:id="rId15"/>
    <p:sldId id="271" r:id="rId16"/>
    <p:sldId id="272" r:id="rId17"/>
    <p:sldId id="280" r:id="rId18"/>
    <p:sldId id="281" r:id="rId19"/>
    <p:sldId id="273" r:id="rId20"/>
    <p:sldId id="274" r:id="rId21"/>
    <p:sldId id="275" r:id="rId22"/>
    <p:sldId id="276" r:id="rId23"/>
    <p:sldId id="277" r:id="rId24"/>
    <p:sldId id="278" r:id="rId25"/>
    <p:sldId id="279" r:id="rId26"/>
    <p:sldId id="282"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250" autoAdjust="0"/>
  </p:normalViewPr>
  <p:slideViewPr>
    <p:cSldViewPr>
      <p:cViewPr>
        <p:scale>
          <a:sx n="77" d="100"/>
          <a:sy n="77" d="100"/>
        </p:scale>
        <p:origin x="-1176" y="28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D81F8BC-24AD-406D-8D59-48F208462573}"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en-US"/>
        </a:p>
      </dgm:t>
    </dgm:pt>
    <dgm:pt modelId="{78AD045C-CD0C-499D-BEF3-C2DF0ED3A5D5}">
      <dgm:prSet phldrT="[Text]" custT="1">
        <dgm:style>
          <a:lnRef idx="1">
            <a:schemeClr val="accent2"/>
          </a:lnRef>
          <a:fillRef idx="2">
            <a:schemeClr val="accent2"/>
          </a:fillRef>
          <a:effectRef idx="1">
            <a:schemeClr val="accent2"/>
          </a:effectRef>
          <a:fontRef idx="minor">
            <a:schemeClr val="dk1"/>
          </a:fontRef>
        </dgm:style>
      </dgm:prSet>
      <dgm:spPr/>
      <dgm:t>
        <a:bodyPr>
          <a:prstTxWarp prst="textStop">
            <a:avLst/>
          </a:prstTxWarp>
        </a:bodyPr>
        <a:lstStyle/>
        <a:p>
          <a:r>
            <a:rPr lang="en-US" sz="1400" b="1" dirty="0" smtClean="0">
              <a:latin typeface="Times New Roman" pitchFamily="18" charset="0"/>
              <a:cs typeface="Times New Roman" pitchFamily="18" charset="0"/>
            </a:rPr>
            <a:t>2.2.</a:t>
          </a:r>
          <a:r>
            <a:rPr lang="vi-VN" sz="1400" b="1" dirty="0" smtClean="0">
              <a:latin typeface="Times New Roman" pitchFamily="18" charset="0"/>
              <a:cs typeface="Times New Roman" pitchFamily="18" charset="0"/>
            </a:rPr>
            <a:t>1</a:t>
          </a:r>
          <a:r>
            <a:rPr lang="vi-VN" sz="1400" dirty="0" smtClean="0">
              <a:latin typeface="Times New Roman" pitchFamily="18" charset="0"/>
              <a:cs typeface="Times New Roman" pitchFamily="18" charset="0"/>
            </a:rPr>
            <a:t>.Nhóm 1</a:t>
          </a:r>
          <a:r>
            <a:rPr lang="vi-VN" sz="1400" b="1" dirty="0" smtClean="0">
              <a:latin typeface="Times New Roman" pitchFamily="18" charset="0"/>
              <a:cs typeface="Times New Roman" pitchFamily="18" charset="0"/>
            </a:rPr>
            <a:t>:</a:t>
          </a:r>
          <a:endParaRPr lang="en-US" sz="1400" dirty="0">
            <a:latin typeface="Times New Roman" pitchFamily="18" charset="0"/>
            <a:cs typeface="Times New Roman" pitchFamily="18" charset="0"/>
          </a:endParaRPr>
        </a:p>
      </dgm:t>
    </dgm:pt>
    <dgm:pt modelId="{F8C869AE-315A-4E80-8555-A2F494DCA576}" type="parTrans" cxnId="{C7A0019E-F2AB-4187-AFC7-827DB37D8429}">
      <dgm:prSet/>
      <dgm:spPr/>
      <dgm:t>
        <a:bodyPr/>
        <a:lstStyle/>
        <a:p>
          <a:endParaRPr lang="en-US"/>
        </a:p>
      </dgm:t>
    </dgm:pt>
    <dgm:pt modelId="{5B9C301C-8371-4BF5-92BB-2FD52D24B120}" type="sibTrans" cxnId="{C7A0019E-F2AB-4187-AFC7-827DB37D8429}">
      <dgm:prSet/>
      <dgm:spPr/>
      <dgm:t>
        <a:bodyPr/>
        <a:lstStyle/>
        <a:p>
          <a:endParaRPr lang="en-US"/>
        </a:p>
      </dgm:t>
    </dgm:pt>
    <dgm:pt modelId="{91E05467-5EE1-486F-964F-B4621852C5FF}">
      <dgm:prSet phldrT="[Text]"/>
      <dgm:spPr/>
      <dgm:t>
        <a:bodyPr>
          <a:prstTxWarp prst="textPlain">
            <a:avLst/>
          </a:prstTxWarp>
        </a:bodyPr>
        <a:lstStyle/>
        <a:p>
          <a:r>
            <a:rPr lang="vi-VN" b="1" dirty="0" smtClean="0">
              <a:latin typeface="Times New Roman" pitchFamily="18" charset="0"/>
              <a:cs typeface="Times New Roman" pitchFamily="18" charset="0"/>
            </a:rPr>
            <a:t>Là nhóm các chất lạnh không gây ra cháy nổ và không độc hại đến sức khỏe của người, nhóm này bao gồm các môi chất như sau: R</a:t>
          </a:r>
          <a:r>
            <a:rPr lang="vi-VN" b="1" baseline="-25000" dirty="0" smtClean="0">
              <a:latin typeface="Times New Roman" pitchFamily="18" charset="0"/>
              <a:cs typeface="Times New Roman" pitchFamily="18" charset="0"/>
            </a:rPr>
            <a:t>11</a:t>
          </a:r>
          <a:r>
            <a:rPr lang="vi-VN" b="1" dirty="0" smtClean="0">
              <a:latin typeface="Times New Roman" pitchFamily="18" charset="0"/>
              <a:cs typeface="Times New Roman" pitchFamily="18" charset="0"/>
            </a:rPr>
            <a:t>, R</a:t>
          </a:r>
          <a:r>
            <a:rPr lang="vi-VN" b="1" baseline="-25000" dirty="0" smtClean="0">
              <a:latin typeface="Times New Roman" pitchFamily="18" charset="0"/>
              <a:cs typeface="Times New Roman" pitchFamily="18" charset="0"/>
            </a:rPr>
            <a:t>12</a:t>
          </a:r>
          <a:r>
            <a:rPr lang="vi-VN" b="1" dirty="0" smtClean="0">
              <a:latin typeface="Times New Roman" pitchFamily="18" charset="0"/>
              <a:cs typeface="Times New Roman" pitchFamily="18" charset="0"/>
            </a:rPr>
            <a:t>, R</a:t>
          </a:r>
          <a:r>
            <a:rPr lang="vi-VN" b="1" baseline="-25000" dirty="0" smtClean="0">
              <a:latin typeface="Times New Roman" pitchFamily="18" charset="0"/>
              <a:cs typeface="Times New Roman" pitchFamily="18" charset="0"/>
            </a:rPr>
            <a:t>13</a:t>
          </a:r>
          <a:r>
            <a:rPr lang="vi-VN" b="1" dirty="0" smtClean="0">
              <a:latin typeface="Times New Roman" pitchFamily="18" charset="0"/>
              <a:cs typeface="Times New Roman" pitchFamily="18" charset="0"/>
            </a:rPr>
            <a:t>, R</a:t>
          </a:r>
          <a:r>
            <a:rPr lang="vi-VN" b="1" baseline="-25000" dirty="0" smtClean="0">
              <a:latin typeface="Times New Roman" pitchFamily="18" charset="0"/>
              <a:cs typeface="Times New Roman" pitchFamily="18" charset="0"/>
            </a:rPr>
            <a:t>22</a:t>
          </a:r>
          <a:r>
            <a:rPr lang="vi-VN" b="1" dirty="0" smtClean="0">
              <a:latin typeface="Times New Roman" pitchFamily="18" charset="0"/>
              <a:cs typeface="Times New Roman" pitchFamily="18" charset="0"/>
            </a:rPr>
            <a:t>, R</a:t>
          </a:r>
          <a:r>
            <a:rPr lang="vi-VN" b="1" baseline="-25000" dirty="0" smtClean="0">
              <a:latin typeface="Times New Roman" pitchFamily="18" charset="0"/>
              <a:cs typeface="Times New Roman" pitchFamily="18" charset="0"/>
            </a:rPr>
            <a:t>23</a:t>
          </a:r>
          <a:r>
            <a:rPr lang="vi-VN" b="1" dirty="0" smtClean="0">
              <a:latin typeface="Times New Roman" pitchFamily="18" charset="0"/>
              <a:cs typeface="Times New Roman" pitchFamily="18" charset="0"/>
            </a:rPr>
            <a:t>, R</a:t>
          </a:r>
          <a:r>
            <a:rPr lang="vi-VN" b="1" baseline="-25000" dirty="0" smtClean="0">
              <a:latin typeface="Times New Roman" pitchFamily="18" charset="0"/>
              <a:cs typeface="Times New Roman" pitchFamily="18" charset="0"/>
            </a:rPr>
            <a:t>113</a:t>
          </a:r>
          <a:r>
            <a:rPr lang="vi-VN" b="1" dirty="0" smtClean="0">
              <a:latin typeface="Times New Roman" pitchFamily="18" charset="0"/>
              <a:cs typeface="Times New Roman" pitchFamily="18" charset="0"/>
            </a:rPr>
            <a:t>, R</a:t>
          </a:r>
          <a:r>
            <a:rPr lang="vi-VN" b="1" baseline="-25000" dirty="0" smtClean="0">
              <a:latin typeface="Times New Roman" pitchFamily="18" charset="0"/>
              <a:cs typeface="Times New Roman" pitchFamily="18" charset="0"/>
            </a:rPr>
            <a:t>114</a:t>
          </a:r>
          <a:r>
            <a:rPr lang="vi-VN" b="1" dirty="0" smtClean="0">
              <a:latin typeface="Times New Roman" pitchFamily="18" charset="0"/>
              <a:cs typeface="Times New Roman" pitchFamily="18" charset="0"/>
            </a:rPr>
            <a:t>, R</a:t>
          </a:r>
          <a:r>
            <a:rPr lang="vi-VN" b="1" baseline="-25000" dirty="0" smtClean="0">
              <a:latin typeface="Times New Roman" pitchFamily="18" charset="0"/>
              <a:cs typeface="Times New Roman" pitchFamily="18" charset="0"/>
            </a:rPr>
            <a:t>500</a:t>
          </a:r>
          <a:r>
            <a:rPr lang="vi-VN" b="1" dirty="0" smtClean="0">
              <a:latin typeface="Times New Roman" pitchFamily="18" charset="0"/>
              <a:cs typeface="Times New Roman" pitchFamily="18" charset="0"/>
            </a:rPr>
            <a:t>, R</a:t>
          </a:r>
          <a:r>
            <a:rPr lang="vi-VN" b="1" baseline="-25000" dirty="0" smtClean="0">
              <a:latin typeface="Times New Roman" pitchFamily="18" charset="0"/>
              <a:cs typeface="Times New Roman" pitchFamily="18" charset="0"/>
            </a:rPr>
            <a:t>502</a:t>
          </a:r>
          <a:r>
            <a:rPr lang="vi-VN" b="1" dirty="0" smtClean="0">
              <a:latin typeface="Times New Roman" pitchFamily="18" charset="0"/>
              <a:cs typeface="Times New Roman" pitchFamily="18" charset="0"/>
            </a:rPr>
            <a:t>, R</a:t>
          </a:r>
          <a:r>
            <a:rPr lang="vi-VN" b="1" baseline="-25000" dirty="0" smtClean="0">
              <a:latin typeface="Times New Roman" pitchFamily="18" charset="0"/>
              <a:cs typeface="Times New Roman" pitchFamily="18" charset="0"/>
            </a:rPr>
            <a:t>744</a:t>
          </a:r>
          <a:r>
            <a:rPr lang="vi-VN" b="1" dirty="0" smtClean="0">
              <a:latin typeface="Times New Roman" pitchFamily="18" charset="0"/>
              <a:cs typeface="Times New Roman" pitchFamily="18" charset="0"/>
            </a:rPr>
            <a:t>, R</a:t>
          </a:r>
          <a:r>
            <a:rPr lang="vi-VN" b="1" baseline="-25000" dirty="0" smtClean="0">
              <a:latin typeface="Times New Roman" pitchFamily="18" charset="0"/>
              <a:cs typeface="Times New Roman" pitchFamily="18" charset="0"/>
            </a:rPr>
            <a:t>12B1</a:t>
          </a:r>
          <a:r>
            <a:rPr lang="vi-VN" b="1" dirty="0" smtClean="0">
              <a:latin typeface="Times New Roman" pitchFamily="18" charset="0"/>
              <a:cs typeface="Times New Roman" pitchFamily="18" charset="0"/>
            </a:rPr>
            <a:t>, R</a:t>
          </a:r>
          <a:r>
            <a:rPr lang="vi-VN" b="1" baseline="-25000" dirty="0" smtClean="0">
              <a:latin typeface="Times New Roman" pitchFamily="18" charset="0"/>
              <a:cs typeface="Times New Roman" pitchFamily="18" charset="0"/>
            </a:rPr>
            <a:t>13B1</a:t>
          </a:r>
          <a:endParaRPr lang="en-US" dirty="0"/>
        </a:p>
      </dgm:t>
    </dgm:pt>
    <dgm:pt modelId="{9D8E56F8-BBDE-4FE6-A0C5-75D1CE05E653}" type="parTrans" cxnId="{55FDBE90-901B-4CB7-A6E7-811AAAB3E053}">
      <dgm:prSet/>
      <dgm:spPr/>
      <dgm:t>
        <a:bodyPr/>
        <a:lstStyle/>
        <a:p>
          <a:endParaRPr lang="en-US"/>
        </a:p>
      </dgm:t>
    </dgm:pt>
    <dgm:pt modelId="{58F14460-9D96-4F56-8083-78D9C5E56298}" type="sibTrans" cxnId="{55FDBE90-901B-4CB7-A6E7-811AAAB3E053}">
      <dgm:prSet/>
      <dgm:spPr/>
      <dgm:t>
        <a:bodyPr/>
        <a:lstStyle/>
        <a:p>
          <a:endParaRPr lang="en-US"/>
        </a:p>
      </dgm:t>
    </dgm:pt>
    <dgm:pt modelId="{9A273A16-AF4A-432F-9471-FAB470BAA0E3}">
      <dgm:prSet phldrT="[Text]">
        <dgm:style>
          <a:lnRef idx="1">
            <a:schemeClr val="accent2"/>
          </a:lnRef>
          <a:fillRef idx="2">
            <a:schemeClr val="accent2"/>
          </a:fillRef>
          <a:effectRef idx="1">
            <a:schemeClr val="accent2"/>
          </a:effectRef>
          <a:fontRef idx="minor">
            <a:schemeClr val="dk1"/>
          </a:fontRef>
        </dgm:style>
      </dgm:prSet>
      <dgm:spPr/>
      <dgm:t>
        <a:bodyPr>
          <a:prstTxWarp prst="textChevron">
            <a:avLst/>
          </a:prstTxWarp>
        </a:bodyPr>
        <a:lstStyle/>
        <a:p>
          <a:r>
            <a:rPr lang="en-US" dirty="0" smtClean="0"/>
            <a:t>2.2.2.nhóm 2:</a:t>
          </a:r>
          <a:endParaRPr lang="en-US" dirty="0"/>
        </a:p>
      </dgm:t>
    </dgm:pt>
    <dgm:pt modelId="{9C9ECEA5-DB37-48CC-B9FA-9E15500FB08C}" type="parTrans" cxnId="{974AE07B-EFF1-4A65-8345-B29E63D95746}">
      <dgm:prSet/>
      <dgm:spPr/>
      <dgm:t>
        <a:bodyPr/>
        <a:lstStyle/>
        <a:p>
          <a:endParaRPr lang="en-US"/>
        </a:p>
      </dgm:t>
    </dgm:pt>
    <dgm:pt modelId="{7049BF5D-4781-4F81-A30C-A2EE2588871C}" type="sibTrans" cxnId="{974AE07B-EFF1-4A65-8345-B29E63D95746}">
      <dgm:prSet/>
      <dgm:spPr/>
      <dgm:t>
        <a:bodyPr/>
        <a:lstStyle/>
        <a:p>
          <a:endParaRPr lang="en-US"/>
        </a:p>
      </dgm:t>
    </dgm:pt>
    <dgm:pt modelId="{AF7D9E9C-6FEA-4163-B492-4F6DA08EC211}">
      <dgm:prSet phldrT="[Text]"/>
      <dgm:spPr/>
      <dgm:t>
        <a:bodyPr>
          <a:prstTxWarp prst="textPlain">
            <a:avLst/>
          </a:prstTxWarp>
        </a:bodyPr>
        <a:lstStyle/>
        <a:p>
          <a:r>
            <a:rPr lang="vi-VN" b="1" dirty="0" smtClean="0">
              <a:latin typeface="Times New Roman" pitchFamily="18" charset="0"/>
              <a:cs typeface="Times New Roman" pitchFamily="18" charset="0"/>
            </a:rPr>
            <a:t>Gồm các môi chất lạnh có đặc tính cơ bản là độc hại, hoặc ăn mòn, một số môi chất lạnh trong nhóm này có tính cháy nổ, nhưng giới hạn cháy nổ trong nhóm này tương đối thấp không dưới 3,5% thể tích trong không khí: R</a:t>
          </a:r>
          <a:r>
            <a:rPr lang="vi-VN" b="1" baseline="-25000" dirty="0" smtClean="0">
              <a:latin typeface="Times New Roman" pitchFamily="18" charset="0"/>
              <a:cs typeface="Times New Roman" pitchFamily="18" charset="0"/>
            </a:rPr>
            <a:t>30</a:t>
          </a:r>
          <a:r>
            <a:rPr lang="vi-VN" b="1" dirty="0" smtClean="0">
              <a:latin typeface="Times New Roman" pitchFamily="18" charset="0"/>
              <a:cs typeface="Times New Roman" pitchFamily="18" charset="0"/>
            </a:rPr>
            <a:t>,R</a:t>
          </a:r>
          <a:r>
            <a:rPr lang="vi-VN" b="1" baseline="-25000" dirty="0" smtClean="0">
              <a:latin typeface="Times New Roman" pitchFamily="18" charset="0"/>
              <a:cs typeface="Times New Roman" pitchFamily="18" charset="0"/>
            </a:rPr>
            <a:t>40</a:t>
          </a:r>
          <a:r>
            <a:rPr lang="vi-VN" b="1" dirty="0" smtClean="0">
              <a:latin typeface="Times New Roman" pitchFamily="18" charset="0"/>
              <a:cs typeface="Times New Roman" pitchFamily="18" charset="0"/>
            </a:rPr>
            <a:t>, R</a:t>
          </a:r>
          <a:r>
            <a:rPr lang="vi-VN" b="1" baseline="-25000" dirty="0" smtClean="0">
              <a:latin typeface="Times New Roman" pitchFamily="18" charset="0"/>
              <a:cs typeface="Times New Roman" pitchFamily="18" charset="0"/>
            </a:rPr>
            <a:t>611</a:t>
          </a:r>
          <a:r>
            <a:rPr lang="vi-VN" b="1" dirty="0" smtClean="0">
              <a:latin typeface="Times New Roman" pitchFamily="18" charset="0"/>
              <a:cs typeface="Times New Roman" pitchFamily="18" charset="0"/>
            </a:rPr>
            <a:t>, NH</a:t>
          </a:r>
          <a:r>
            <a:rPr lang="vi-VN" b="1" baseline="-25000" dirty="0" smtClean="0">
              <a:latin typeface="Times New Roman" pitchFamily="18" charset="0"/>
              <a:cs typeface="Times New Roman" pitchFamily="18" charset="0"/>
            </a:rPr>
            <a:t>3</a:t>
          </a:r>
          <a:r>
            <a:rPr lang="vi-VN" b="1" dirty="0" smtClean="0">
              <a:latin typeface="Times New Roman" pitchFamily="18" charset="0"/>
              <a:cs typeface="Times New Roman" pitchFamily="18" charset="0"/>
            </a:rPr>
            <a:t>, SO</a:t>
          </a:r>
          <a:r>
            <a:rPr lang="vi-VN" b="1" baseline="-25000" dirty="0" smtClean="0">
              <a:latin typeface="Times New Roman" pitchFamily="18" charset="0"/>
              <a:cs typeface="Times New Roman" pitchFamily="18" charset="0"/>
            </a:rPr>
            <a:t>2</a:t>
          </a:r>
          <a:r>
            <a:rPr lang="vi-VN" b="1" dirty="0" smtClean="0">
              <a:latin typeface="Times New Roman" pitchFamily="18" charset="0"/>
              <a:cs typeface="Times New Roman" pitchFamily="18" charset="0"/>
            </a:rPr>
            <a:t>. </a:t>
          </a:r>
          <a:endParaRPr lang="en-US" dirty="0"/>
        </a:p>
      </dgm:t>
    </dgm:pt>
    <dgm:pt modelId="{34FF3FFB-9D6B-4F42-9C6A-A0911FA75362}" type="parTrans" cxnId="{E80924FD-8B3B-4033-9E9E-2FDCB380D10C}">
      <dgm:prSet/>
      <dgm:spPr/>
      <dgm:t>
        <a:bodyPr/>
        <a:lstStyle/>
        <a:p>
          <a:endParaRPr lang="en-US"/>
        </a:p>
      </dgm:t>
    </dgm:pt>
    <dgm:pt modelId="{DF7F1068-9BCA-4FB3-9FC4-74322CDA5F33}" type="sibTrans" cxnId="{E80924FD-8B3B-4033-9E9E-2FDCB380D10C}">
      <dgm:prSet/>
      <dgm:spPr/>
      <dgm:t>
        <a:bodyPr/>
        <a:lstStyle/>
        <a:p>
          <a:endParaRPr lang="en-US"/>
        </a:p>
      </dgm:t>
    </dgm:pt>
    <dgm:pt modelId="{7A6003FB-D2D9-4E1F-AE70-CFBE54DE74AF}">
      <dgm:prSet phldrT="[Text]" phldr="1"/>
      <dgm:spPr/>
      <dgm:t>
        <a:bodyPr/>
        <a:lstStyle/>
        <a:p>
          <a:endParaRPr lang="en-US" dirty="0"/>
        </a:p>
      </dgm:t>
    </dgm:pt>
    <dgm:pt modelId="{B1F95AAA-7289-4490-AE34-78FD4C2DD462}" type="parTrans" cxnId="{EDD830EB-11FC-473F-B4E7-112E65DFC64E}">
      <dgm:prSet/>
      <dgm:spPr/>
      <dgm:t>
        <a:bodyPr/>
        <a:lstStyle/>
        <a:p>
          <a:endParaRPr lang="en-US"/>
        </a:p>
      </dgm:t>
    </dgm:pt>
    <dgm:pt modelId="{999D2320-4E38-4E49-8A27-E9D7B267204D}" type="sibTrans" cxnId="{EDD830EB-11FC-473F-B4E7-112E65DFC64E}">
      <dgm:prSet/>
      <dgm:spPr/>
      <dgm:t>
        <a:bodyPr/>
        <a:lstStyle/>
        <a:p>
          <a:endParaRPr lang="en-US"/>
        </a:p>
      </dgm:t>
    </dgm:pt>
    <dgm:pt modelId="{B30E44EA-9569-43EA-B222-3BC39D4E3617}">
      <dgm:prSet phldrT="[Text]">
        <dgm:style>
          <a:lnRef idx="1">
            <a:schemeClr val="accent2"/>
          </a:lnRef>
          <a:fillRef idx="2">
            <a:schemeClr val="accent2"/>
          </a:fillRef>
          <a:effectRef idx="1">
            <a:schemeClr val="accent2"/>
          </a:effectRef>
          <a:fontRef idx="minor">
            <a:schemeClr val="dk1"/>
          </a:fontRef>
        </dgm:style>
      </dgm:prSet>
      <dgm:spPr/>
      <dgm:t>
        <a:bodyPr>
          <a:prstTxWarp prst="textChevronInverted">
            <a:avLst/>
          </a:prstTxWarp>
        </a:bodyPr>
        <a:lstStyle/>
        <a:p>
          <a:r>
            <a:rPr lang="en-US" dirty="0" smtClean="0"/>
            <a:t>2.2.3.Nhóm 3:</a:t>
          </a:r>
          <a:endParaRPr lang="en-US" dirty="0"/>
        </a:p>
      </dgm:t>
    </dgm:pt>
    <dgm:pt modelId="{163912A6-8D1A-4C67-B3B7-79E49F6F2AB9}" type="parTrans" cxnId="{0859837F-996C-40CD-A6DE-066FE9990A33}">
      <dgm:prSet/>
      <dgm:spPr/>
      <dgm:t>
        <a:bodyPr/>
        <a:lstStyle/>
        <a:p>
          <a:endParaRPr lang="en-US"/>
        </a:p>
      </dgm:t>
    </dgm:pt>
    <dgm:pt modelId="{16262085-7F9B-43D8-ADD4-0B00E53E900D}" type="sibTrans" cxnId="{0859837F-996C-40CD-A6DE-066FE9990A33}">
      <dgm:prSet/>
      <dgm:spPr/>
      <dgm:t>
        <a:bodyPr/>
        <a:lstStyle/>
        <a:p>
          <a:endParaRPr lang="en-US"/>
        </a:p>
      </dgm:t>
    </dgm:pt>
    <dgm:pt modelId="{D075FC8C-4F46-4D8F-A81D-663A96DE54C8}">
      <dgm:prSet phldrT="[Text]"/>
      <dgm:spPr/>
      <dgm:t>
        <a:bodyPr>
          <a:prstTxWarp prst="textPlain">
            <a:avLst/>
          </a:prstTxWarp>
        </a:bodyPr>
        <a:lstStyle/>
        <a:p>
          <a:r>
            <a:rPr lang="vi-VN" b="1" dirty="0" smtClean="0">
              <a:latin typeface="Times New Roman" pitchFamily="18" charset="0"/>
              <a:cs typeface="Times New Roman" pitchFamily="18" charset="0"/>
            </a:rPr>
            <a:t>Gồm các môi chất lạnh có đặc tính cơ bản là về cháy nổ, vời giời hạn cháy nổ thấp hơn 3,5% thể tích trong không khí. Đại diện nhóm này là Etan (C</a:t>
          </a:r>
          <a:r>
            <a:rPr lang="vi-VN" b="1" baseline="-25000" dirty="0" smtClean="0">
              <a:latin typeface="Times New Roman" pitchFamily="18" charset="0"/>
              <a:cs typeface="Times New Roman" pitchFamily="18" charset="0"/>
            </a:rPr>
            <a:t>2</a:t>
          </a:r>
          <a:r>
            <a:rPr lang="vi-VN" b="1" dirty="0" smtClean="0">
              <a:latin typeface="Times New Roman" pitchFamily="18" charset="0"/>
              <a:cs typeface="Times New Roman" pitchFamily="18" charset="0"/>
            </a:rPr>
            <a:t>H</a:t>
          </a:r>
          <a:r>
            <a:rPr lang="vi-VN" b="1" baseline="-25000" dirty="0" smtClean="0">
              <a:latin typeface="Times New Roman" pitchFamily="18" charset="0"/>
              <a:cs typeface="Times New Roman" pitchFamily="18" charset="0"/>
            </a:rPr>
            <a:t>6</a:t>
          </a:r>
          <a:r>
            <a:rPr lang="vi-VN" b="1" dirty="0" smtClean="0">
              <a:latin typeface="Times New Roman" pitchFamily="18" charset="0"/>
              <a:cs typeface="Times New Roman" pitchFamily="18" charset="0"/>
            </a:rPr>
            <a:t>), Propan (C</a:t>
          </a:r>
          <a:r>
            <a:rPr lang="vi-VN" b="1" baseline="-25000" dirty="0" smtClean="0">
              <a:latin typeface="Times New Roman" pitchFamily="18" charset="0"/>
              <a:cs typeface="Times New Roman" pitchFamily="18" charset="0"/>
            </a:rPr>
            <a:t>3</a:t>
          </a:r>
          <a:r>
            <a:rPr lang="vi-VN" b="1" dirty="0" smtClean="0">
              <a:latin typeface="Times New Roman" pitchFamily="18" charset="0"/>
              <a:cs typeface="Times New Roman" pitchFamily="18" charset="0"/>
            </a:rPr>
            <a:t>H</a:t>
          </a:r>
          <a:r>
            <a:rPr lang="vi-VN" b="1" baseline="-25000" dirty="0" smtClean="0">
              <a:latin typeface="Times New Roman" pitchFamily="18" charset="0"/>
              <a:cs typeface="Times New Roman" pitchFamily="18" charset="0"/>
            </a:rPr>
            <a:t>8</a:t>
          </a:r>
          <a:r>
            <a:rPr lang="vi-VN" b="1" dirty="0" smtClean="0">
              <a:latin typeface="Times New Roman" pitchFamily="18" charset="0"/>
              <a:cs typeface="Times New Roman" pitchFamily="18" charset="0"/>
            </a:rPr>
            <a:t>), Butan(C</a:t>
          </a:r>
          <a:r>
            <a:rPr lang="vi-VN" b="1" baseline="-25000" dirty="0" smtClean="0">
              <a:latin typeface="Times New Roman" pitchFamily="18" charset="0"/>
              <a:cs typeface="Times New Roman" pitchFamily="18" charset="0"/>
            </a:rPr>
            <a:t>4</a:t>
          </a:r>
          <a:r>
            <a:rPr lang="vi-VN" b="1" dirty="0" smtClean="0">
              <a:latin typeface="Times New Roman" pitchFamily="18" charset="0"/>
              <a:cs typeface="Times New Roman" pitchFamily="18" charset="0"/>
            </a:rPr>
            <a:t>H</a:t>
          </a:r>
          <a:r>
            <a:rPr lang="vi-VN" b="1" baseline="-25000" dirty="0" smtClean="0">
              <a:latin typeface="Times New Roman" pitchFamily="18" charset="0"/>
              <a:cs typeface="Times New Roman" pitchFamily="18" charset="0"/>
            </a:rPr>
            <a:t>10</a:t>
          </a:r>
          <a:r>
            <a:rPr lang="vi-VN" b="1" dirty="0" smtClean="0">
              <a:latin typeface="Times New Roman" pitchFamily="18" charset="0"/>
              <a:cs typeface="Times New Roman" pitchFamily="18" charset="0"/>
            </a:rPr>
            <a:t>), Etylen ( C</a:t>
          </a:r>
          <a:r>
            <a:rPr lang="vi-VN" b="1" baseline="-25000" dirty="0" smtClean="0">
              <a:latin typeface="Times New Roman" pitchFamily="18" charset="0"/>
              <a:cs typeface="Times New Roman" pitchFamily="18" charset="0"/>
            </a:rPr>
            <a:t>2</a:t>
          </a:r>
          <a:r>
            <a:rPr lang="vi-VN" b="1" dirty="0" smtClean="0">
              <a:latin typeface="Times New Roman" pitchFamily="18" charset="0"/>
              <a:cs typeface="Times New Roman" pitchFamily="18" charset="0"/>
            </a:rPr>
            <a:t>H</a:t>
          </a:r>
          <a:r>
            <a:rPr lang="vi-VN" b="1" baseline="-25000" dirty="0" smtClean="0">
              <a:latin typeface="Times New Roman" pitchFamily="18" charset="0"/>
              <a:cs typeface="Times New Roman" pitchFamily="18" charset="0"/>
            </a:rPr>
            <a:t>4</a:t>
          </a:r>
          <a:r>
            <a:rPr lang="vi-VN" b="1" dirty="0" smtClean="0">
              <a:latin typeface="Times New Roman" pitchFamily="18" charset="0"/>
              <a:cs typeface="Times New Roman" pitchFamily="18" charset="0"/>
            </a:rPr>
            <a:t>), Propylen(C</a:t>
          </a:r>
          <a:r>
            <a:rPr lang="vi-VN" b="1" baseline="-25000" dirty="0" smtClean="0">
              <a:latin typeface="Times New Roman" pitchFamily="18" charset="0"/>
              <a:cs typeface="Times New Roman" pitchFamily="18" charset="0"/>
            </a:rPr>
            <a:t>3</a:t>
          </a:r>
          <a:r>
            <a:rPr lang="vi-VN" b="1" dirty="0" smtClean="0">
              <a:latin typeface="Times New Roman" pitchFamily="18" charset="0"/>
              <a:cs typeface="Times New Roman" pitchFamily="18" charset="0"/>
            </a:rPr>
            <a:t>H</a:t>
          </a:r>
          <a:r>
            <a:rPr lang="vi-VN" b="1" baseline="-25000" dirty="0" smtClean="0">
              <a:latin typeface="Times New Roman" pitchFamily="18" charset="0"/>
              <a:cs typeface="Times New Roman" pitchFamily="18" charset="0"/>
            </a:rPr>
            <a:t>6</a:t>
          </a:r>
          <a:r>
            <a:rPr lang="vi-VN" b="1" dirty="0" smtClean="0">
              <a:latin typeface="Times New Roman" pitchFamily="18" charset="0"/>
              <a:cs typeface="Times New Roman" pitchFamily="18" charset="0"/>
            </a:rPr>
            <a:t>)</a:t>
          </a:r>
          <a:r>
            <a:rPr lang="en-US" b="1" dirty="0" smtClean="0">
              <a:latin typeface="Times New Roman" pitchFamily="18" charset="0"/>
              <a:cs typeface="Times New Roman" pitchFamily="18" charset="0"/>
            </a:rPr>
            <a:t>.</a:t>
          </a:r>
          <a:endParaRPr lang="en-US" dirty="0"/>
        </a:p>
      </dgm:t>
    </dgm:pt>
    <dgm:pt modelId="{D7C48E41-3C41-4C4C-BA74-861E0403E62B}" type="parTrans" cxnId="{9378D373-988E-4969-9BF5-D5545E42C7CC}">
      <dgm:prSet/>
      <dgm:spPr/>
      <dgm:t>
        <a:bodyPr/>
        <a:lstStyle/>
        <a:p>
          <a:endParaRPr lang="en-US"/>
        </a:p>
      </dgm:t>
    </dgm:pt>
    <dgm:pt modelId="{3F8C97C6-19BF-4E63-A94C-5D8B30CF34E0}" type="sibTrans" cxnId="{9378D373-988E-4969-9BF5-D5545E42C7CC}">
      <dgm:prSet/>
      <dgm:spPr/>
      <dgm:t>
        <a:bodyPr/>
        <a:lstStyle/>
        <a:p>
          <a:endParaRPr lang="en-US"/>
        </a:p>
      </dgm:t>
    </dgm:pt>
    <dgm:pt modelId="{6451C055-8095-4416-A000-4B31FB5D31DE}">
      <dgm:prSet phldrT="[Text]" phldr="1"/>
      <dgm:spPr/>
      <dgm:t>
        <a:bodyPr>
          <a:prstTxWarp prst="textPlain">
            <a:avLst/>
          </a:prstTxWarp>
        </a:bodyPr>
        <a:lstStyle/>
        <a:p>
          <a:endParaRPr lang="en-US" dirty="0"/>
        </a:p>
      </dgm:t>
    </dgm:pt>
    <dgm:pt modelId="{F480709F-4A2C-4B78-8866-9463E7006FF8}" type="parTrans" cxnId="{8F927920-2A21-451D-A33E-F8B9FB4ACE50}">
      <dgm:prSet/>
      <dgm:spPr/>
      <dgm:t>
        <a:bodyPr/>
        <a:lstStyle/>
        <a:p>
          <a:endParaRPr lang="en-US"/>
        </a:p>
      </dgm:t>
    </dgm:pt>
    <dgm:pt modelId="{7FE2B110-0E35-49FD-8C27-AA1ECE7A0C6B}" type="sibTrans" cxnId="{8F927920-2A21-451D-A33E-F8B9FB4ACE50}">
      <dgm:prSet/>
      <dgm:spPr/>
      <dgm:t>
        <a:bodyPr/>
        <a:lstStyle/>
        <a:p>
          <a:endParaRPr lang="en-US"/>
        </a:p>
      </dgm:t>
    </dgm:pt>
    <dgm:pt modelId="{C0DE0D0D-FD2E-4661-9363-5319738DA3D0}" type="pres">
      <dgm:prSet presAssocID="{2D81F8BC-24AD-406D-8D59-48F208462573}" presName="composite" presStyleCnt="0">
        <dgm:presLayoutVars>
          <dgm:chMax val="5"/>
          <dgm:dir/>
          <dgm:animLvl val="ctr"/>
          <dgm:resizeHandles val="exact"/>
        </dgm:presLayoutVars>
      </dgm:prSet>
      <dgm:spPr/>
      <dgm:t>
        <a:bodyPr/>
        <a:lstStyle/>
        <a:p>
          <a:endParaRPr lang="en-US"/>
        </a:p>
      </dgm:t>
    </dgm:pt>
    <dgm:pt modelId="{A75734ED-05C4-4AC5-8E58-69F3CE7A3FD8}" type="pres">
      <dgm:prSet presAssocID="{2D81F8BC-24AD-406D-8D59-48F208462573}" presName="cycle" presStyleCnt="0"/>
      <dgm:spPr/>
    </dgm:pt>
    <dgm:pt modelId="{88483F55-291E-4BF0-83DF-EB637AEB8638}" type="pres">
      <dgm:prSet presAssocID="{2D81F8BC-24AD-406D-8D59-48F208462573}" presName="centerShape" presStyleCnt="0"/>
      <dgm:spPr/>
    </dgm:pt>
    <dgm:pt modelId="{08BCAEE4-8A2C-42B9-9E62-DDC8507EB8A8}" type="pres">
      <dgm:prSet presAssocID="{2D81F8BC-24AD-406D-8D59-48F208462573}" presName="connSite" presStyleLbl="node1" presStyleIdx="0" presStyleCnt="4"/>
      <dgm:spPr/>
    </dgm:pt>
    <dgm:pt modelId="{BBEC1C7D-4889-48F9-909C-DB3CE460105D}" type="pres">
      <dgm:prSet presAssocID="{2D81F8BC-24AD-406D-8D59-48F208462573}" presName="visible" presStyleLbl="node1" presStyleIdx="0" presStyleCnt="4" custScaleX="129334" custScaleY="125841"/>
      <dgm:spPr/>
    </dgm:pt>
    <dgm:pt modelId="{E9E24499-E7D7-4474-8251-3FA8AE0C47F5}" type="pres">
      <dgm:prSet presAssocID="{F8C869AE-315A-4E80-8555-A2F494DCA576}" presName="Name25" presStyleLbl="parChTrans1D1" presStyleIdx="0" presStyleCnt="3"/>
      <dgm:spPr/>
      <dgm:t>
        <a:bodyPr/>
        <a:lstStyle/>
        <a:p>
          <a:endParaRPr lang="en-US"/>
        </a:p>
      </dgm:t>
    </dgm:pt>
    <dgm:pt modelId="{0378759B-2966-4087-B964-D4948C65E36C}" type="pres">
      <dgm:prSet presAssocID="{78AD045C-CD0C-499D-BEF3-C2DF0ED3A5D5}" presName="node" presStyleCnt="0"/>
      <dgm:spPr/>
    </dgm:pt>
    <dgm:pt modelId="{47DD3C35-0846-4B6A-BC10-1CE243E37E08}" type="pres">
      <dgm:prSet presAssocID="{78AD045C-CD0C-499D-BEF3-C2DF0ED3A5D5}" presName="parentNode" presStyleLbl="node1" presStyleIdx="1" presStyleCnt="4" custScaleX="107739" custScaleY="117779">
        <dgm:presLayoutVars>
          <dgm:chMax val="1"/>
          <dgm:bulletEnabled val="1"/>
        </dgm:presLayoutVars>
      </dgm:prSet>
      <dgm:spPr/>
      <dgm:t>
        <a:bodyPr/>
        <a:lstStyle/>
        <a:p>
          <a:endParaRPr lang="en-US"/>
        </a:p>
      </dgm:t>
    </dgm:pt>
    <dgm:pt modelId="{44672F94-530B-44D7-9A7F-A62F1F84E221}" type="pres">
      <dgm:prSet presAssocID="{78AD045C-CD0C-499D-BEF3-C2DF0ED3A5D5}" presName="childNode" presStyleLbl="revTx" presStyleIdx="0" presStyleCnt="3">
        <dgm:presLayoutVars>
          <dgm:bulletEnabled val="1"/>
        </dgm:presLayoutVars>
      </dgm:prSet>
      <dgm:spPr/>
      <dgm:t>
        <a:bodyPr/>
        <a:lstStyle/>
        <a:p>
          <a:endParaRPr lang="en-US"/>
        </a:p>
      </dgm:t>
    </dgm:pt>
    <dgm:pt modelId="{EE30D02E-5ABB-4AD1-9342-D0B20B560D69}" type="pres">
      <dgm:prSet presAssocID="{9C9ECEA5-DB37-48CC-B9FA-9E15500FB08C}" presName="Name25" presStyleLbl="parChTrans1D1" presStyleIdx="1" presStyleCnt="3"/>
      <dgm:spPr/>
      <dgm:t>
        <a:bodyPr/>
        <a:lstStyle/>
        <a:p>
          <a:endParaRPr lang="en-US"/>
        </a:p>
      </dgm:t>
    </dgm:pt>
    <dgm:pt modelId="{FAE162BF-61CE-47EA-8F37-55F286C2EE2D}" type="pres">
      <dgm:prSet presAssocID="{9A273A16-AF4A-432F-9471-FAB470BAA0E3}" presName="node" presStyleCnt="0"/>
      <dgm:spPr/>
    </dgm:pt>
    <dgm:pt modelId="{D0769784-D51A-4865-BEDF-C7CA76128A09}" type="pres">
      <dgm:prSet presAssocID="{9A273A16-AF4A-432F-9471-FAB470BAA0E3}" presName="parentNode" presStyleLbl="node1" presStyleIdx="2" presStyleCnt="4" custLinFactNeighborX="12624" custLinFactNeighborY="-12413">
        <dgm:presLayoutVars>
          <dgm:chMax val="1"/>
          <dgm:bulletEnabled val="1"/>
        </dgm:presLayoutVars>
      </dgm:prSet>
      <dgm:spPr/>
      <dgm:t>
        <a:bodyPr/>
        <a:lstStyle/>
        <a:p>
          <a:endParaRPr lang="en-US"/>
        </a:p>
      </dgm:t>
    </dgm:pt>
    <dgm:pt modelId="{C586E557-E6F3-4072-AFBD-75F501917CE2}" type="pres">
      <dgm:prSet presAssocID="{9A273A16-AF4A-432F-9471-FAB470BAA0E3}" presName="childNode" presStyleLbl="revTx" presStyleIdx="1" presStyleCnt="3">
        <dgm:presLayoutVars>
          <dgm:bulletEnabled val="1"/>
        </dgm:presLayoutVars>
      </dgm:prSet>
      <dgm:spPr/>
      <dgm:t>
        <a:bodyPr/>
        <a:lstStyle/>
        <a:p>
          <a:endParaRPr lang="en-US"/>
        </a:p>
      </dgm:t>
    </dgm:pt>
    <dgm:pt modelId="{F48F2ECC-5619-40CF-8609-5520973134D4}" type="pres">
      <dgm:prSet presAssocID="{163912A6-8D1A-4C67-B3B7-79E49F6F2AB9}" presName="Name25" presStyleLbl="parChTrans1D1" presStyleIdx="2" presStyleCnt="3"/>
      <dgm:spPr/>
      <dgm:t>
        <a:bodyPr/>
        <a:lstStyle/>
        <a:p>
          <a:endParaRPr lang="en-US"/>
        </a:p>
      </dgm:t>
    </dgm:pt>
    <dgm:pt modelId="{F0BFD3EF-CB6D-4055-AE74-8212EF7346E6}" type="pres">
      <dgm:prSet presAssocID="{B30E44EA-9569-43EA-B222-3BC39D4E3617}" presName="node" presStyleCnt="0"/>
      <dgm:spPr/>
    </dgm:pt>
    <dgm:pt modelId="{107F5285-05F9-4DC9-9F9F-230E681328F2}" type="pres">
      <dgm:prSet presAssocID="{B30E44EA-9569-43EA-B222-3BC39D4E3617}" presName="parentNode" presStyleLbl="node1" presStyleIdx="3" presStyleCnt="4" custLinFactNeighborX="-1036" custLinFactNeighborY="-1435">
        <dgm:presLayoutVars>
          <dgm:chMax val="1"/>
          <dgm:bulletEnabled val="1"/>
        </dgm:presLayoutVars>
      </dgm:prSet>
      <dgm:spPr/>
      <dgm:t>
        <a:bodyPr/>
        <a:lstStyle/>
        <a:p>
          <a:endParaRPr lang="en-US"/>
        </a:p>
      </dgm:t>
    </dgm:pt>
    <dgm:pt modelId="{7134DE48-FBF9-46A8-834A-3F6EE0E42C2A}" type="pres">
      <dgm:prSet presAssocID="{B30E44EA-9569-43EA-B222-3BC39D4E3617}" presName="childNode" presStyleLbl="revTx" presStyleIdx="2" presStyleCnt="3">
        <dgm:presLayoutVars>
          <dgm:bulletEnabled val="1"/>
        </dgm:presLayoutVars>
      </dgm:prSet>
      <dgm:spPr/>
      <dgm:t>
        <a:bodyPr/>
        <a:lstStyle/>
        <a:p>
          <a:endParaRPr lang="en-US"/>
        </a:p>
      </dgm:t>
    </dgm:pt>
  </dgm:ptLst>
  <dgm:cxnLst>
    <dgm:cxn modelId="{8F927920-2A21-451D-A33E-F8B9FB4ACE50}" srcId="{B30E44EA-9569-43EA-B222-3BC39D4E3617}" destId="{6451C055-8095-4416-A000-4B31FB5D31DE}" srcOrd="1" destOrd="0" parTransId="{F480709F-4A2C-4B78-8866-9463E7006FF8}" sibTransId="{7FE2B110-0E35-49FD-8C27-AA1ECE7A0C6B}"/>
    <dgm:cxn modelId="{2EAF2407-59CC-4B23-9946-B95A7B543B28}" type="presOf" srcId="{9A273A16-AF4A-432F-9471-FAB470BAA0E3}" destId="{D0769784-D51A-4865-BEDF-C7CA76128A09}" srcOrd="0" destOrd="0" presId="urn:microsoft.com/office/officeart/2005/8/layout/radial2"/>
    <dgm:cxn modelId="{EDD830EB-11FC-473F-B4E7-112E65DFC64E}" srcId="{9A273A16-AF4A-432F-9471-FAB470BAA0E3}" destId="{7A6003FB-D2D9-4E1F-AE70-CFBE54DE74AF}" srcOrd="1" destOrd="0" parTransId="{B1F95AAA-7289-4490-AE34-78FD4C2DD462}" sibTransId="{999D2320-4E38-4E49-8A27-E9D7B267204D}"/>
    <dgm:cxn modelId="{55FDBE90-901B-4CB7-A6E7-811AAAB3E053}" srcId="{78AD045C-CD0C-499D-BEF3-C2DF0ED3A5D5}" destId="{91E05467-5EE1-486F-964F-B4621852C5FF}" srcOrd="0" destOrd="0" parTransId="{9D8E56F8-BBDE-4FE6-A0C5-75D1CE05E653}" sibTransId="{58F14460-9D96-4F56-8083-78D9C5E56298}"/>
    <dgm:cxn modelId="{974AE07B-EFF1-4A65-8345-B29E63D95746}" srcId="{2D81F8BC-24AD-406D-8D59-48F208462573}" destId="{9A273A16-AF4A-432F-9471-FAB470BAA0E3}" srcOrd="1" destOrd="0" parTransId="{9C9ECEA5-DB37-48CC-B9FA-9E15500FB08C}" sibTransId="{7049BF5D-4781-4F81-A30C-A2EE2588871C}"/>
    <dgm:cxn modelId="{074BF0CD-C1EA-48C6-9C1D-10889D63433E}" type="presOf" srcId="{163912A6-8D1A-4C67-B3B7-79E49F6F2AB9}" destId="{F48F2ECC-5619-40CF-8609-5520973134D4}" srcOrd="0" destOrd="0" presId="urn:microsoft.com/office/officeart/2005/8/layout/radial2"/>
    <dgm:cxn modelId="{9FA509AD-04E7-42CE-89FB-B96665F6663D}" type="presOf" srcId="{7A6003FB-D2D9-4E1F-AE70-CFBE54DE74AF}" destId="{C586E557-E6F3-4072-AFBD-75F501917CE2}" srcOrd="0" destOrd="1" presId="urn:microsoft.com/office/officeart/2005/8/layout/radial2"/>
    <dgm:cxn modelId="{9BEBC038-DD35-4025-AF5F-81BA312C672F}" type="presOf" srcId="{9C9ECEA5-DB37-48CC-B9FA-9E15500FB08C}" destId="{EE30D02E-5ABB-4AD1-9342-D0B20B560D69}" srcOrd="0" destOrd="0" presId="urn:microsoft.com/office/officeart/2005/8/layout/radial2"/>
    <dgm:cxn modelId="{C7A0019E-F2AB-4187-AFC7-827DB37D8429}" srcId="{2D81F8BC-24AD-406D-8D59-48F208462573}" destId="{78AD045C-CD0C-499D-BEF3-C2DF0ED3A5D5}" srcOrd="0" destOrd="0" parTransId="{F8C869AE-315A-4E80-8555-A2F494DCA576}" sibTransId="{5B9C301C-8371-4BF5-92BB-2FD52D24B120}"/>
    <dgm:cxn modelId="{E6A7CB8B-B774-4A3C-A1FF-5F84F8036506}" type="presOf" srcId="{6451C055-8095-4416-A000-4B31FB5D31DE}" destId="{7134DE48-FBF9-46A8-834A-3F6EE0E42C2A}" srcOrd="0" destOrd="1" presId="urn:microsoft.com/office/officeart/2005/8/layout/radial2"/>
    <dgm:cxn modelId="{B0B4C0C1-4717-4445-A8BD-C0CEB70A14E0}" type="presOf" srcId="{91E05467-5EE1-486F-964F-B4621852C5FF}" destId="{44672F94-530B-44D7-9A7F-A62F1F84E221}" srcOrd="0" destOrd="0" presId="urn:microsoft.com/office/officeart/2005/8/layout/radial2"/>
    <dgm:cxn modelId="{0859837F-996C-40CD-A6DE-066FE9990A33}" srcId="{2D81F8BC-24AD-406D-8D59-48F208462573}" destId="{B30E44EA-9569-43EA-B222-3BC39D4E3617}" srcOrd="2" destOrd="0" parTransId="{163912A6-8D1A-4C67-B3B7-79E49F6F2AB9}" sibTransId="{16262085-7F9B-43D8-ADD4-0B00E53E900D}"/>
    <dgm:cxn modelId="{9378D373-988E-4969-9BF5-D5545E42C7CC}" srcId="{B30E44EA-9569-43EA-B222-3BC39D4E3617}" destId="{D075FC8C-4F46-4D8F-A81D-663A96DE54C8}" srcOrd="0" destOrd="0" parTransId="{D7C48E41-3C41-4C4C-BA74-861E0403E62B}" sibTransId="{3F8C97C6-19BF-4E63-A94C-5D8B30CF34E0}"/>
    <dgm:cxn modelId="{761DA397-6112-4859-89D1-485889D61533}" type="presOf" srcId="{AF7D9E9C-6FEA-4163-B492-4F6DA08EC211}" destId="{C586E557-E6F3-4072-AFBD-75F501917CE2}" srcOrd="0" destOrd="0" presId="urn:microsoft.com/office/officeart/2005/8/layout/radial2"/>
    <dgm:cxn modelId="{054BC4F8-8117-4839-8416-A4D11DF75E21}" type="presOf" srcId="{78AD045C-CD0C-499D-BEF3-C2DF0ED3A5D5}" destId="{47DD3C35-0846-4B6A-BC10-1CE243E37E08}" srcOrd="0" destOrd="0" presId="urn:microsoft.com/office/officeart/2005/8/layout/radial2"/>
    <dgm:cxn modelId="{002FFE36-0A1C-4A58-91F5-530E870F1303}" type="presOf" srcId="{B30E44EA-9569-43EA-B222-3BC39D4E3617}" destId="{107F5285-05F9-4DC9-9F9F-230E681328F2}" srcOrd="0" destOrd="0" presId="urn:microsoft.com/office/officeart/2005/8/layout/radial2"/>
    <dgm:cxn modelId="{B5DBFCA5-5EB4-47CB-8282-08FB7AFC1CC2}" type="presOf" srcId="{F8C869AE-315A-4E80-8555-A2F494DCA576}" destId="{E9E24499-E7D7-4474-8251-3FA8AE0C47F5}" srcOrd="0" destOrd="0" presId="urn:microsoft.com/office/officeart/2005/8/layout/radial2"/>
    <dgm:cxn modelId="{E80924FD-8B3B-4033-9E9E-2FDCB380D10C}" srcId="{9A273A16-AF4A-432F-9471-FAB470BAA0E3}" destId="{AF7D9E9C-6FEA-4163-B492-4F6DA08EC211}" srcOrd="0" destOrd="0" parTransId="{34FF3FFB-9D6B-4F42-9C6A-A0911FA75362}" sibTransId="{DF7F1068-9BCA-4FB3-9FC4-74322CDA5F33}"/>
    <dgm:cxn modelId="{28C107CB-4EB1-441D-927D-794B5C026CDE}" type="presOf" srcId="{D075FC8C-4F46-4D8F-A81D-663A96DE54C8}" destId="{7134DE48-FBF9-46A8-834A-3F6EE0E42C2A}" srcOrd="0" destOrd="0" presId="urn:microsoft.com/office/officeart/2005/8/layout/radial2"/>
    <dgm:cxn modelId="{C92B2402-45B0-4392-9713-20AC45139FEA}" type="presOf" srcId="{2D81F8BC-24AD-406D-8D59-48F208462573}" destId="{C0DE0D0D-FD2E-4661-9363-5319738DA3D0}" srcOrd="0" destOrd="0" presId="urn:microsoft.com/office/officeart/2005/8/layout/radial2"/>
    <dgm:cxn modelId="{896982CC-D2B6-46BD-A0C7-7BAFB1892DC7}" type="presParOf" srcId="{C0DE0D0D-FD2E-4661-9363-5319738DA3D0}" destId="{A75734ED-05C4-4AC5-8E58-69F3CE7A3FD8}" srcOrd="0" destOrd="0" presId="urn:microsoft.com/office/officeart/2005/8/layout/radial2"/>
    <dgm:cxn modelId="{7C31AA35-E398-48FD-83C6-3B0B62549159}" type="presParOf" srcId="{A75734ED-05C4-4AC5-8E58-69F3CE7A3FD8}" destId="{88483F55-291E-4BF0-83DF-EB637AEB8638}" srcOrd="0" destOrd="0" presId="urn:microsoft.com/office/officeart/2005/8/layout/radial2"/>
    <dgm:cxn modelId="{060D288E-0C44-4F31-8A37-A820D6E8BEB8}" type="presParOf" srcId="{88483F55-291E-4BF0-83DF-EB637AEB8638}" destId="{08BCAEE4-8A2C-42B9-9E62-DDC8507EB8A8}" srcOrd="0" destOrd="0" presId="urn:microsoft.com/office/officeart/2005/8/layout/radial2"/>
    <dgm:cxn modelId="{6E1D3545-8B27-4594-8CCF-F8B08ADB4EAD}" type="presParOf" srcId="{88483F55-291E-4BF0-83DF-EB637AEB8638}" destId="{BBEC1C7D-4889-48F9-909C-DB3CE460105D}" srcOrd="1" destOrd="0" presId="urn:microsoft.com/office/officeart/2005/8/layout/radial2"/>
    <dgm:cxn modelId="{3B71B98B-E165-47B9-A568-8B457D22388D}" type="presParOf" srcId="{A75734ED-05C4-4AC5-8E58-69F3CE7A3FD8}" destId="{E9E24499-E7D7-4474-8251-3FA8AE0C47F5}" srcOrd="1" destOrd="0" presId="urn:microsoft.com/office/officeart/2005/8/layout/radial2"/>
    <dgm:cxn modelId="{747B75EF-7DE2-4F19-B6A4-B26B719C840A}" type="presParOf" srcId="{A75734ED-05C4-4AC5-8E58-69F3CE7A3FD8}" destId="{0378759B-2966-4087-B964-D4948C65E36C}" srcOrd="2" destOrd="0" presId="urn:microsoft.com/office/officeart/2005/8/layout/radial2"/>
    <dgm:cxn modelId="{47584BBE-1520-4EFE-805D-47418D5DC069}" type="presParOf" srcId="{0378759B-2966-4087-B964-D4948C65E36C}" destId="{47DD3C35-0846-4B6A-BC10-1CE243E37E08}" srcOrd="0" destOrd="0" presId="urn:microsoft.com/office/officeart/2005/8/layout/radial2"/>
    <dgm:cxn modelId="{CCD0A595-6653-4FF0-8BC5-3493EE1457AC}" type="presParOf" srcId="{0378759B-2966-4087-B964-D4948C65E36C}" destId="{44672F94-530B-44D7-9A7F-A62F1F84E221}" srcOrd="1" destOrd="0" presId="urn:microsoft.com/office/officeart/2005/8/layout/radial2"/>
    <dgm:cxn modelId="{8B579436-C93C-4974-9D3F-7399C88FE69E}" type="presParOf" srcId="{A75734ED-05C4-4AC5-8E58-69F3CE7A3FD8}" destId="{EE30D02E-5ABB-4AD1-9342-D0B20B560D69}" srcOrd="3" destOrd="0" presId="urn:microsoft.com/office/officeart/2005/8/layout/radial2"/>
    <dgm:cxn modelId="{47817457-EE2D-4E12-96CA-F6E714CA4019}" type="presParOf" srcId="{A75734ED-05C4-4AC5-8E58-69F3CE7A3FD8}" destId="{FAE162BF-61CE-47EA-8F37-55F286C2EE2D}" srcOrd="4" destOrd="0" presId="urn:microsoft.com/office/officeart/2005/8/layout/radial2"/>
    <dgm:cxn modelId="{0929E79B-4F0D-487F-87B4-FA68E1F847B3}" type="presParOf" srcId="{FAE162BF-61CE-47EA-8F37-55F286C2EE2D}" destId="{D0769784-D51A-4865-BEDF-C7CA76128A09}" srcOrd="0" destOrd="0" presId="urn:microsoft.com/office/officeart/2005/8/layout/radial2"/>
    <dgm:cxn modelId="{29CA6DDE-4C5E-4225-9433-B05271F188B0}" type="presParOf" srcId="{FAE162BF-61CE-47EA-8F37-55F286C2EE2D}" destId="{C586E557-E6F3-4072-AFBD-75F501917CE2}" srcOrd="1" destOrd="0" presId="urn:microsoft.com/office/officeart/2005/8/layout/radial2"/>
    <dgm:cxn modelId="{78BD6D0F-7213-4832-BFC2-9CEDAD3FB7FD}" type="presParOf" srcId="{A75734ED-05C4-4AC5-8E58-69F3CE7A3FD8}" destId="{F48F2ECC-5619-40CF-8609-5520973134D4}" srcOrd="5" destOrd="0" presId="urn:microsoft.com/office/officeart/2005/8/layout/radial2"/>
    <dgm:cxn modelId="{590566E0-EE72-4912-9B14-5EF94C3DC236}" type="presParOf" srcId="{A75734ED-05C4-4AC5-8E58-69F3CE7A3FD8}" destId="{F0BFD3EF-CB6D-4055-AE74-8212EF7346E6}" srcOrd="6" destOrd="0" presId="urn:microsoft.com/office/officeart/2005/8/layout/radial2"/>
    <dgm:cxn modelId="{B0EC8138-EBC5-404B-A939-7BCA3156E0CC}" type="presParOf" srcId="{F0BFD3EF-CB6D-4055-AE74-8212EF7346E6}" destId="{107F5285-05F9-4DC9-9F9F-230E681328F2}" srcOrd="0" destOrd="0" presId="urn:microsoft.com/office/officeart/2005/8/layout/radial2"/>
    <dgm:cxn modelId="{6CCE6360-75B0-4738-BCC3-ED6BF8AFE8F1}" type="presParOf" srcId="{F0BFD3EF-CB6D-4055-AE74-8212EF7346E6}" destId="{7134DE48-FBF9-46A8-834A-3F6EE0E42C2A}"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DDB741E-4327-4AB0-8EC0-F468574B7A8D}" type="doc">
      <dgm:prSet loTypeId="urn:microsoft.com/office/officeart/2005/8/layout/radial5" loCatId="relationship" qsTypeId="urn:microsoft.com/office/officeart/2005/8/quickstyle/simple5" qsCatId="simple" csTypeId="urn:microsoft.com/office/officeart/2005/8/colors/accent1_2" csCatId="accent1" phldr="1"/>
      <dgm:spPr/>
      <dgm:t>
        <a:bodyPr/>
        <a:lstStyle/>
        <a:p>
          <a:endParaRPr lang="en-US"/>
        </a:p>
      </dgm:t>
    </dgm:pt>
    <dgm:pt modelId="{008BD6E6-028E-43F8-9691-19338EC82D9E}">
      <dgm:prSet phldrT="[Text]" custT="1"/>
      <dgm:spPr/>
      <dgm:t>
        <a:bodyPr>
          <a:prstTxWarp prst="textStop">
            <a:avLst/>
          </a:prstTxWarp>
        </a:bodyPr>
        <a:lstStyle/>
        <a:p>
          <a:r>
            <a:rPr lang="vi-VN" sz="1200" dirty="0" smtClean="0">
              <a:solidFill>
                <a:srgbClr val="FF0000"/>
              </a:solidFill>
              <a:latin typeface="Times New Roman" pitchFamily="18" charset="0"/>
              <a:cs typeface="Times New Roman" pitchFamily="18" charset="0"/>
            </a:rPr>
            <a:t>2.3</a:t>
          </a:r>
          <a:r>
            <a:rPr lang="vi-VN" sz="1200" b="1" dirty="0" smtClean="0">
              <a:solidFill>
                <a:srgbClr val="FF0000"/>
              </a:solidFill>
              <a:latin typeface="Times New Roman" pitchFamily="18" charset="0"/>
              <a:cs typeface="Times New Roman" pitchFamily="18" charset="0"/>
            </a:rPr>
            <a:t>. </a:t>
          </a:r>
          <a:r>
            <a:rPr lang="vi-VN" sz="1200" dirty="0" smtClean="0">
              <a:solidFill>
                <a:srgbClr val="FF0000"/>
              </a:solidFill>
              <a:latin typeface="Times New Roman" pitchFamily="18" charset="0"/>
              <a:cs typeface="Times New Roman" pitchFamily="18" charset="0"/>
            </a:rPr>
            <a:t>Những Nguy Cơ Do Môi Chất Lạnh Gây Ra Cho Con Người</a:t>
          </a:r>
          <a:r>
            <a:rPr lang="vi-VN" sz="1200" b="1" dirty="0" smtClean="0">
              <a:solidFill>
                <a:srgbClr val="FF0000"/>
              </a:solidFill>
              <a:latin typeface="Times New Roman" pitchFamily="18" charset="0"/>
              <a:cs typeface="Times New Roman" pitchFamily="18" charset="0"/>
            </a:rPr>
            <a:t>:</a:t>
          </a:r>
          <a:endParaRPr lang="en-US" sz="1200" dirty="0">
            <a:solidFill>
              <a:srgbClr val="FF0000"/>
            </a:solidFill>
            <a:latin typeface="Times New Roman" pitchFamily="18" charset="0"/>
            <a:cs typeface="Times New Roman" pitchFamily="18" charset="0"/>
          </a:endParaRPr>
        </a:p>
      </dgm:t>
    </dgm:pt>
    <dgm:pt modelId="{7059FC63-FFB4-4570-84CE-177452CB07C7}" type="parTrans" cxnId="{7CDCDFC0-E8BA-44C8-87CF-3CC0DA97583A}">
      <dgm:prSet/>
      <dgm:spPr/>
      <dgm:t>
        <a:bodyPr/>
        <a:lstStyle/>
        <a:p>
          <a:endParaRPr lang="en-US"/>
        </a:p>
      </dgm:t>
    </dgm:pt>
    <dgm:pt modelId="{6F2148F0-2847-4121-8DF7-0259924169CE}" type="sibTrans" cxnId="{7CDCDFC0-E8BA-44C8-87CF-3CC0DA97583A}">
      <dgm:prSet/>
      <dgm:spPr/>
      <dgm:t>
        <a:bodyPr/>
        <a:lstStyle/>
        <a:p>
          <a:endParaRPr lang="en-US"/>
        </a:p>
      </dgm:t>
    </dgm:pt>
    <dgm:pt modelId="{ADB2D6C0-7C49-45F6-8272-5BFE412DE0EC}">
      <dgm:prSet phldrT="[Text]"/>
      <dgm:spPr/>
      <dgm:t>
        <a:bodyPr>
          <a:prstTxWarp prst="textStop">
            <a:avLst/>
          </a:prstTxWarp>
        </a:bodyPr>
        <a:lstStyle/>
        <a:p>
          <a:r>
            <a:rPr lang="en-US" dirty="0" err="1" smtClean="0"/>
            <a:t>Nhiệt</a:t>
          </a:r>
          <a:r>
            <a:rPr lang="en-US" dirty="0" smtClean="0"/>
            <a:t> </a:t>
          </a:r>
          <a:r>
            <a:rPr lang="en-US" dirty="0" err="1" smtClean="0"/>
            <a:t>độ</a:t>
          </a:r>
          <a:endParaRPr lang="en-US" dirty="0"/>
        </a:p>
      </dgm:t>
    </dgm:pt>
    <dgm:pt modelId="{5D1CC370-4D3E-4988-8503-44E2AC2BEC54}" type="parTrans" cxnId="{CA78EF1C-064E-4246-B337-81A566B70579}">
      <dgm:prSet/>
      <dgm:spPr/>
      <dgm:t>
        <a:bodyPr/>
        <a:lstStyle/>
        <a:p>
          <a:endParaRPr lang="en-US"/>
        </a:p>
      </dgm:t>
    </dgm:pt>
    <dgm:pt modelId="{0E79F4C2-68C1-4BCA-BBAA-2AA9FE70177F}" type="sibTrans" cxnId="{CA78EF1C-064E-4246-B337-81A566B70579}">
      <dgm:prSet/>
      <dgm:spPr/>
      <dgm:t>
        <a:bodyPr/>
        <a:lstStyle/>
        <a:p>
          <a:endParaRPr lang="en-US"/>
        </a:p>
      </dgm:t>
    </dgm:pt>
    <dgm:pt modelId="{D36468D3-9830-45E9-B436-EF33C491BAA4}">
      <dgm:prSet phldrT="[Text]"/>
      <dgm:spPr/>
      <dgm:t>
        <a:bodyPr>
          <a:prstTxWarp prst="textStop">
            <a:avLst/>
          </a:prstTxWarp>
        </a:bodyPr>
        <a:lstStyle/>
        <a:p>
          <a:r>
            <a:rPr lang="en-US" dirty="0" err="1" smtClean="0"/>
            <a:t>Áp</a:t>
          </a:r>
          <a:r>
            <a:rPr lang="en-US" dirty="0" smtClean="0"/>
            <a:t> </a:t>
          </a:r>
          <a:r>
            <a:rPr lang="en-US" dirty="0" err="1" smtClean="0"/>
            <a:t>suất</a:t>
          </a:r>
          <a:r>
            <a:rPr lang="en-US" dirty="0" smtClean="0"/>
            <a:t> </a:t>
          </a:r>
          <a:r>
            <a:rPr lang="en-US" dirty="0" err="1" smtClean="0"/>
            <a:t>cao</a:t>
          </a:r>
          <a:endParaRPr lang="en-US" dirty="0"/>
        </a:p>
      </dgm:t>
    </dgm:pt>
    <dgm:pt modelId="{AA370911-011B-4A27-A2B8-5840C2632347}" type="parTrans" cxnId="{5E830568-6627-40F5-8A81-59B78224FF51}">
      <dgm:prSet/>
      <dgm:spPr/>
      <dgm:t>
        <a:bodyPr/>
        <a:lstStyle/>
        <a:p>
          <a:endParaRPr lang="en-US"/>
        </a:p>
      </dgm:t>
    </dgm:pt>
    <dgm:pt modelId="{69046D25-0709-41D9-B0C9-8B580BCD9C96}" type="sibTrans" cxnId="{5E830568-6627-40F5-8A81-59B78224FF51}">
      <dgm:prSet/>
      <dgm:spPr/>
      <dgm:t>
        <a:bodyPr/>
        <a:lstStyle/>
        <a:p>
          <a:endParaRPr lang="en-US"/>
        </a:p>
      </dgm:t>
    </dgm:pt>
    <dgm:pt modelId="{22B1BB14-8FC8-47AD-AD11-48127A304F56}">
      <dgm:prSet phldrT="[Text]"/>
      <dgm:spPr/>
      <dgm:t>
        <a:bodyPr>
          <a:prstTxWarp prst="textStop">
            <a:avLst/>
          </a:prstTxWarp>
        </a:bodyPr>
        <a:lstStyle/>
        <a:p>
          <a:r>
            <a:rPr lang="en-US" dirty="0" err="1" smtClean="0"/>
            <a:t>Tác</a:t>
          </a:r>
          <a:r>
            <a:rPr lang="en-US" dirty="0" smtClean="0"/>
            <a:t> </a:t>
          </a:r>
          <a:r>
            <a:rPr lang="en-US" dirty="0" err="1" smtClean="0"/>
            <a:t>dụng</a:t>
          </a:r>
          <a:r>
            <a:rPr lang="en-US" dirty="0" smtClean="0"/>
            <a:t> </a:t>
          </a:r>
          <a:r>
            <a:rPr lang="en-US" dirty="0" err="1" smtClean="0"/>
            <a:t>trực</a:t>
          </a:r>
          <a:r>
            <a:rPr lang="en-US" dirty="0" smtClean="0"/>
            <a:t> </a:t>
          </a:r>
          <a:r>
            <a:rPr lang="en-US" dirty="0" err="1" smtClean="0"/>
            <a:t>tiếp</a:t>
          </a:r>
          <a:r>
            <a:rPr lang="en-US" dirty="0" smtClean="0"/>
            <a:t> </a:t>
          </a:r>
          <a:r>
            <a:rPr lang="en-US" dirty="0" err="1" smtClean="0"/>
            <a:t>pha</a:t>
          </a:r>
          <a:r>
            <a:rPr lang="en-US" dirty="0" smtClean="0"/>
            <a:t> </a:t>
          </a:r>
          <a:r>
            <a:rPr lang="en-US" dirty="0" err="1" smtClean="0"/>
            <a:t>lỏng</a:t>
          </a:r>
          <a:endParaRPr lang="en-US" dirty="0"/>
        </a:p>
      </dgm:t>
    </dgm:pt>
    <dgm:pt modelId="{E892CD32-8E83-4485-9D9F-D61A0CCE09A3}" type="parTrans" cxnId="{15716396-C897-4A47-B45A-E0889FA2DAEB}">
      <dgm:prSet/>
      <dgm:spPr/>
      <dgm:t>
        <a:bodyPr/>
        <a:lstStyle/>
        <a:p>
          <a:endParaRPr lang="en-US"/>
        </a:p>
      </dgm:t>
    </dgm:pt>
    <dgm:pt modelId="{8CBC9FB3-04F5-4BCA-9BF4-8AF73E72B212}" type="sibTrans" cxnId="{15716396-C897-4A47-B45A-E0889FA2DAEB}">
      <dgm:prSet/>
      <dgm:spPr/>
      <dgm:t>
        <a:bodyPr/>
        <a:lstStyle/>
        <a:p>
          <a:endParaRPr lang="en-US"/>
        </a:p>
      </dgm:t>
    </dgm:pt>
    <dgm:pt modelId="{478AB006-5BA8-43CE-8EFC-4D4F6C881555}">
      <dgm:prSet phldrT="[Text]"/>
      <dgm:spPr/>
      <dgm:t>
        <a:bodyPr>
          <a:prstTxWarp prst="textTriangle">
            <a:avLst/>
          </a:prstTxWarp>
        </a:bodyPr>
        <a:lstStyle/>
        <a:p>
          <a:r>
            <a:rPr lang="en-US" dirty="0" err="1" smtClean="0"/>
            <a:t>Xì</a:t>
          </a:r>
          <a:r>
            <a:rPr lang="en-US" dirty="0" smtClean="0"/>
            <a:t> </a:t>
          </a:r>
          <a:r>
            <a:rPr lang="en-US" dirty="0" err="1" smtClean="0"/>
            <a:t>vỡ</a:t>
          </a:r>
          <a:r>
            <a:rPr lang="en-US" dirty="0" smtClean="0"/>
            <a:t> </a:t>
          </a:r>
          <a:r>
            <a:rPr lang="en-US" dirty="0" err="1" smtClean="0"/>
            <a:t>môi</a:t>
          </a:r>
          <a:r>
            <a:rPr lang="en-US" dirty="0" smtClean="0"/>
            <a:t> </a:t>
          </a:r>
          <a:r>
            <a:rPr lang="en-US" dirty="0" err="1" smtClean="0"/>
            <a:t>chất</a:t>
          </a:r>
          <a:r>
            <a:rPr lang="en-US" dirty="0" smtClean="0"/>
            <a:t> </a:t>
          </a:r>
          <a:r>
            <a:rPr lang="en-US" dirty="0" err="1" smtClean="0"/>
            <a:t>lạnh</a:t>
          </a:r>
          <a:endParaRPr lang="en-US" dirty="0"/>
        </a:p>
      </dgm:t>
    </dgm:pt>
    <dgm:pt modelId="{B68707D0-FC5B-441B-BF44-7125407A339F}" type="parTrans" cxnId="{CEE8CC7A-B9CC-4B5C-8646-4AD27CA06DE9}">
      <dgm:prSet/>
      <dgm:spPr/>
      <dgm:t>
        <a:bodyPr/>
        <a:lstStyle/>
        <a:p>
          <a:endParaRPr lang="en-US"/>
        </a:p>
      </dgm:t>
    </dgm:pt>
    <dgm:pt modelId="{CC03AA18-E4A0-49CB-A8D6-56D05552301F}" type="sibTrans" cxnId="{CEE8CC7A-B9CC-4B5C-8646-4AD27CA06DE9}">
      <dgm:prSet/>
      <dgm:spPr/>
      <dgm:t>
        <a:bodyPr/>
        <a:lstStyle/>
        <a:p>
          <a:endParaRPr lang="en-US"/>
        </a:p>
      </dgm:t>
    </dgm:pt>
    <dgm:pt modelId="{0B986C93-FF40-4F09-9A6E-04A0AE82E9F8}" type="pres">
      <dgm:prSet presAssocID="{9DDB741E-4327-4AB0-8EC0-F468574B7A8D}" presName="Name0" presStyleCnt="0">
        <dgm:presLayoutVars>
          <dgm:chMax val="1"/>
          <dgm:dir/>
          <dgm:animLvl val="ctr"/>
          <dgm:resizeHandles val="exact"/>
        </dgm:presLayoutVars>
      </dgm:prSet>
      <dgm:spPr/>
      <dgm:t>
        <a:bodyPr/>
        <a:lstStyle/>
        <a:p>
          <a:endParaRPr lang="en-US"/>
        </a:p>
      </dgm:t>
    </dgm:pt>
    <dgm:pt modelId="{99D4FDF7-E3C7-4520-B00C-C9922171AB00}" type="pres">
      <dgm:prSet presAssocID="{008BD6E6-028E-43F8-9691-19338EC82D9E}" presName="centerShape" presStyleLbl="node0" presStyleIdx="0" presStyleCnt="1" custScaleX="221646"/>
      <dgm:spPr/>
      <dgm:t>
        <a:bodyPr/>
        <a:lstStyle/>
        <a:p>
          <a:endParaRPr lang="en-US"/>
        </a:p>
      </dgm:t>
    </dgm:pt>
    <dgm:pt modelId="{F8446496-7067-4B5B-ACB6-E4E5DA97BD11}" type="pres">
      <dgm:prSet presAssocID="{5D1CC370-4D3E-4988-8503-44E2AC2BEC54}" presName="parTrans" presStyleLbl="sibTrans2D1" presStyleIdx="0" presStyleCnt="4"/>
      <dgm:spPr/>
      <dgm:t>
        <a:bodyPr/>
        <a:lstStyle/>
        <a:p>
          <a:endParaRPr lang="en-US"/>
        </a:p>
      </dgm:t>
    </dgm:pt>
    <dgm:pt modelId="{5D1A5E24-675C-4922-987C-2DF9577E3041}" type="pres">
      <dgm:prSet presAssocID="{5D1CC370-4D3E-4988-8503-44E2AC2BEC54}" presName="connectorText" presStyleLbl="sibTrans2D1" presStyleIdx="0" presStyleCnt="4"/>
      <dgm:spPr/>
      <dgm:t>
        <a:bodyPr/>
        <a:lstStyle/>
        <a:p>
          <a:endParaRPr lang="en-US"/>
        </a:p>
      </dgm:t>
    </dgm:pt>
    <dgm:pt modelId="{B84B3236-AB30-4DC5-97CE-9E456F7DD9C6}" type="pres">
      <dgm:prSet presAssocID="{ADB2D6C0-7C49-45F6-8272-5BFE412DE0EC}" presName="node" presStyleLbl="node1" presStyleIdx="0" presStyleCnt="4" custScaleX="400164" custRadScaleRad="95636" custRadScaleInc="-3508">
        <dgm:presLayoutVars>
          <dgm:bulletEnabled val="1"/>
        </dgm:presLayoutVars>
      </dgm:prSet>
      <dgm:spPr/>
      <dgm:t>
        <a:bodyPr/>
        <a:lstStyle/>
        <a:p>
          <a:endParaRPr lang="en-US"/>
        </a:p>
      </dgm:t>
    </dgm:pt>
    <dgm:pt modelId="{652A3985-EA59-48E5-9D1E-56E8187D8F81}" type="pres">
      <dgm:prSet presAssocID="{AA370911-011B-4A27-A2B8-5840C2632347}" presName="parTrans" presStyleLbl="sibTrans2D1" presStyleIdx="1" presStyleCnt="4"/>
      <dgm:spPr/>
      <dgm:t>
        <a:bodyPr/>
        <a:lstStyle/>
        <a:p>
          <a:endParaRPr lang="en-US"/>
        </a:p>
      </dgm:t>
    </dgm:pt>
    <dgm:pt modelId="{4C3EAD4A-785E-4BCB-9380-B74B1D837503}" type="pres">
      <dgm:prSet presAssocID="{AA370911-011B-4A27-A2B8-5840C2632347}" presName="connectorText" presStyleLbl="sibTrans2D1" presStyleIdx="1" presStyleCnt="4"/>
      <dgm:spPr/>
      <dgm:t>
        <a:bodyPr/>
        <a:lstStyle/>
        <a:p>
          <a:endParaRPr lang="en-US"/>
        </a:p>
      </dgm:t>
    </dgm:pt>
    <dgm:pt modelId="{A3114BAD-B6F4-4AE9-924C-E5244EAC60BB}" type="pres">
      <dgm:prSet presAssocID="{D36468D3-9830-45E9-B436-EF33C491BAA4}" presName="node" presStyleLbl="node1" presStyleIdx="1" presStyleCnt="4" custScaleX="169540" custScaleY="175619" custRadScaleRad="159882" custRadScaleInc="3644">
        <dgm:presLayoutVars>
          <dgm:bulletEnabled val="1"/>
        </dgm:presLayoutVars>
      </dgm:prSet>
      <dgm:spPr/>
      <dgm:t>
        <a:bodyPr/>
        <a:lstStyle/>
        <a:p>
          <a:endParaRPr lang="en-US"/>
        </a:p>
      </dgm:t>
    </dgm:pt>
    <dgm:pt modelId="{C74FEB99-244B-4EAE-9A83-E83D665C6D10}" type="pres">
      <dgm:prSet presAssocID="{E892CD32-8E83-4485-9D9F-D61A0CCE09A3}" presName="parTrans" presStyleLbl="sibTrans2D1" presStyleIdx="2" presStyleCnt="4"/>
      <dgm:spPr/>
      <dgm:t>
        <a:bodyPr/>
        <a:lstStyle/>
        <a:p>
          <a:endParaRPr lang="en-US"/>
        </a:p>
      </dgm:t>
    </dgm:pt>
    <dgm:pt modelId="{46CC9642-5703-4D38-A18E-69B851B82EA5}" type="pres">
      <dgm:prSet presAssocID="{E892CD32-8E83-4485-9D9F-D61A0CCE09A3}" presName="connectorText" presStyleLbl="sibTrans2D1" presStyleIdx="2" presStyleCnt="4"/>
      <dgm:spPr/>
      <dgm:t>
        <a:bodyPr/>
        <a:lstStyle/>
        <a:p>
          <a:endParaRPr lang="en-US"/>
        </a:p>
      </dgm:t>
    </dgm:pt>
    <dgm:pt modelId="{641BE816-22EE-4E1A-824F-B9E89392DD9D}" type="pres">
      <dgm:prSet presAssocID="{22B1BB14-8FC8-47AD-AD11-48127A304F56}" presName="node" presStyleLbl="node1" presStyleIdx="2" presStyleCnt="4" custScaleX="233493">
        <dgm:presLayoutVars>
          <dgm:bulletEnabled val="1"/>
        </dgm:presLayoutVars>
      </dgm:prSet>
      <dgm:spPr/>
      <dgm:t>
        <a:bodyPr/>
        <a:lstStyle/>
        <a:p>
          <a:endParaRPr lang="en-US"/>
        </a:p>
      </dgm:t>
    </dgm:pt>
    <dgm:pt modelId="{DDAB0061-FF16-41A2-ADAD-059367D43650}" type="pres">
      <dgm:prSet presAssocID="{B68707D0-FC5B-441B-BF44-7125407A339F}" presName="parTrans" presStyleLbl="sibTrans2D1" presStyleIdx="3" presStyleCnt="4"/>
      <dgm:spPr/>
      <dgm:t>
        <a:bodyPr/>
        <a:lstStyle/>
        <a:p>
          <a:endParaRPr lang="en-US"/>
        </a:p>
      </dgm:t>
    </dgm:pt>
    <dgm:pt modelId="{D9B7CC39-BEC7-44B3-9182-1F19B49E9AE6}" type="pres">
      <dgm:prSet presAssocID="{B68707D0-FC5B-441B-BF44-7125407A339F}" presName="connectorText" presStyleLbl="sibTrans2D1" presStyleIdx="3" presStyleCnt="4"/>
      <dgm:spPr/>
      <dgm:t>
        <a:bodyPr/>
        <a:lstStyle/>
        <a:p>
          <a:endParaRPr lang="en-US"/>
        </a:p>
      </dgm:t>
    </dgm:pt>
    <dgm:pt modelId="{6677B66D-FA4A-4E2A-AF7D-258420A594B5}" type="pres">
      <dgm:prSet presAssocID="{478AB006-5BA8-43CE-8EFC-4D4F6C881555}" presName="node" presStyleLbl="node1" presStyleIdx="3" presStyleCnt="4" custScaleX="189746" custScaleY="182060" custRadScaleRad="164631" custRadScaleInc="-360">
        <dgm:presLayoutVars>
          <dgm:bulletEnabled val="1"/>
        </dgm:presLayoutVars>
      </dgm:prSet>
      <dgm:spPr/>
      <dgm:t>
        <a:bodyPr/>
        <a:lstStyle/>
        <a:p>
          <a:endParaRPr lang="en-US"/>
        </a:p>
      </dgm:t>
    </dgm:pt>
  </dgm:ptLst>
  <dgm:cxnLst>
    <dgm:cxn modelId="{09E4B57D-42D9-4FF6-BFD5-CCA02F5F5A70}" type="presOf" srcId="{AA370911-011B-4A27-A2B8-5840C2632347}" destId="{652A3985-EA59-48E5-9D1E-56E8187D8F81}" srcOrd="0" destOrd="0" presId="urn:microsoft.com/office/officeart/2005/8/layout/radial5"/>
    <dgm:cxn modelId="{CA78EF1C-064E-4246-B337-81A566B70579}" srcId="{008BD6E6-028E-43F8-9691-19338EC82D9E}" destId="{ADB2D6C0-7C49-45F6-8272-5BFE412DE0EC}" srcOrd="0" destOrd="0" parTransId="{5D1CC370-4D3E-4988-8503-44E2AC2BEC54}" sibTransId="{0E79F4C2-68C1-4BCA-BBAA-2AA9FE70177F}"/>
    <dgm:cxn modelId="{A1EE1EE5-6F40-48D4-AA1F-67EE8BC86553}" type="presOf" srcId="{B68707D0-FC5B-441B-BF44-7125407A339F}" destId="{D9B7CC39-BEC7-44B3-9182-1F19B49E9AE6}" srcOrd="1" destOrd="0" presId="urn:microsoft.com/office/officeart/2005/8/layout/radial5"/>
    <dgm:cxn modelId="{5F6CF769-4A93-4153-83C5-4C38D6690850}" type="presOf" srcId="{E892CD32-8E83-4485-9D9F-D61A0CCE09A3}" destId="{46CC9642-5703-4D38-A18E-69B851B82EA5}" srcOrd="1" destOrd="0" presId="urn:microsoft.com/office/officeart/2005/8/layout/radial5"/>
    <dgm:cxn modelId="{CA26FF35-0FAF-4792-9753-9D124ED53019}" type="presOf" srcId="{008BD6E6-028E-43F8-9691-19338EC82D9E}" destId="{99D4FDF7-E3C7-4520-B00C-C9922171AB00}" srcOrd="0" destOrd="0" presId="urn:microsoft.com/office/officeart/2005/8/layout/radial5"/>
    <dgm:cxn modelId="{98E9924B-DA24-49DE-B9DD-A5C8AA0C3029}" type="presOf" srcId="{5D1CC370-4D3E-4988-8503-44E2AC2BEC54}" destId="{F8446496-7067-4B5B-ACB6-E4E5DA97BD11}" srcOrd="0" destOrd="0" presId="urn:microsoft.com/office/officeart/2005/8/layout/radial5"/>
    <dgm:cxn modelId="{155097FE-73AA-49E2-8C19-BAE8C819E1F4}" type="presOf" srcId="{22B1BB14-8FC8-47AD-AD11-48127A304F56}" destId="{641BE816-22EE-4E1A-824F-B9E89392DD9D}" srcOrd="0" destOrd="0" presId="urn:microsoft.com/office/officeart/2005/8/layout/radial5"/>
    <dgm:cxn modelId="{345DD108-3B37-460D-931B-9D317C89BA78}" type="presOf" srcId="{E892CD32-8E83-4485-9D9F-D61A0CCE09A3}" destId="{C74FEB99-244B-4EAE-9A83-E83D665C6D10}" srcOrd="0" destOrd="0" presId="urn:microsoft.com/office/officeart/2005/8/layout/radial5"/>
    <dgm:cxn modelId="{15716396-C897-4A47-B45A-E0889FA2DAEB}" srcId="{008BD6E6-028E-43F8-9691-19338EC82D9E}" destId="{22B1BB14-8FC8-47AD-AD11-48127A304F56}" srcOrd="2" destOrd="0" parTransId="{E892CD32-8E83-4485-9D9F-D61A0CCE09A3}" sibTransId="{8CBC9FB3-04F5-4BCA-9BF4-8AF73E72B212}"/>
    <dgm:cxn modelId="{7CDCDFC0-E8BA-44C8-87CF-3CC0DA97583A}" srcId="{9DDB741E-4327-4AB0-8EC0-F468574B7A8D}" destId="{008BD6E6-028E-43F8-9691-19338EC82D9E}" srcOrd="0" destOrd="0" parTransId="{7059FC63-FFB4-4570-84CE-177452CB07C7}" sibTransId="{6F2148F0-2847-4121-8DF7-0259924169CE}"/>
    <dgm:cxn modelId="{CEE8CC7A-B9CC-4B5C-8646-4AD27CA06DE9}" srcId="{008BD6E6-028E-43F8-9691-19338EC82D9E}" destId="{478AB006-5BA8-43CE-8EFC-4D4F6C881555}" srcOrd="3" destOrd="0" parTransId="{B68707D0-FC5B-441B-BF44-7125407A339F}" sibTransId="{CC03AA18-E4A0-49CB-A8D6-56D05552301F}"/>
    <dgm:cxn modelId="{BBE8A3BE-9251-455A-86E6-681B493B2014}" type="presOf" srcId="{D36468D3-9830-45E9-B436-EF33C491BAA4}" destId="{A3114BAD-B6F4-4AE9-924C-E5244EAC60BB}" srcOrd="0" destOrd="0" presId="urn:microsoft.com/office/officeart/2005/8/layout/radial5"/>
    <dgm:cxn modelId="{6459C9E7-868B-48B1-BE05-19CA0273EEAD}" type="presOf" srcId="{478AB006-5BA8-43CE-8EFC-4D4F6C881555}" destId="{6677B66D-FA4A-4E2A-AF7D-258420A594B5}" srcOrd="0" destOrd="0" presId="urn:microsoft.com/office/officeart/2005/8/layout/radial5"/>
    <dgm:cxn modelId="{3E7F3AE2-85CB-4FA9-A82E-50A2CC65B714}" type="presOf" srcId="{AA370911-011B-4A27-A2B8-5840C2632347}" destId="{4C3EAD4A-785E-4BCB-9380-B74B1D837503}" srcOrd="1" destOrd="0" presId="urn:microsoft.com/office/officeart/2005/8/layout/radial5"/>
    <dgm:cxn modelId="{DB8AB430-A621-42F5-9F6F-8AC928198822}" type="presOf" srcId="{B68707D0-FC5B-441B-BF44-7125407A339F}" destId="{DDAB0061-FF16-41A2-ADAD-059367D43650}" srcOrd="0" destOrd="0" presId="urn:microsoft.com/office/officeart/2005/8/layout/radial5"/>
    <dgm:cxn modelId="{5E830568-6627-40F5-8A81-59B78224FF51}" srcId="{008BD6E6-028E-43F8-9691-19338EC82D9E}" destId="{D36468D3-9830-45E9-B436-EF33C491BAA4}" srcOrd="1" destOrd="0" parTransId="{AA370911-011B-4A27-A2B8-5840C2632347}" sibTransId="{69046D25-0709-41D9-B0C9-8B580BCD9C96}"/>
    <dgm:cxn modelId="{C654977F-AC02-4461-81CD-DAFED7E33675}" type="presOf" srcId="{ADB2D6C0-7C49-45F6-8272-5BFE412DE0EC}" destId="{B84B3236-AB30-4DC5-97CE-9E456F7DD9C6}" srcOrd="0" destOrd="0" presId="urn:microsoft.com/office/officeart/2005/8/layout/radial5"/>
    <dgm:cxn modelId="{F06CCE2F-4EA4-4B39-A7A0-C3013176699D}" type="presOf" srcId="{5D1CC370-4D3E-4988-8503-44E2AC2BEC54}" destId="{5D1A5E24-675C-4922-987C-2DF9577E3041}" srcOrd="1" destOrd="0" presId="urn:microsoft.com/office/officeart/2005/8/layout/radial5"/>
    <dgm:cxn modelId="{54AB447A-B93B-4AFF-B4BF-333F39B02457}" type="presOf" srcId="{9DDB741E-4327-4AB0-8EC0-F468574B7A8D}" destId="{0B986C93-FF40-4F09-9A6E-04A0AE82E9F8}" srcOrd="0" destOrd="0" presId="urn:microsoft.com/office/officeart/2005/8/layout/radial5"/>
    <dgm:cxn modelId="{017791DA-47ED-4B11-9785-A65F7C2AFB7A}" type="presParOf" srcId="{0B986C93-FF40-4F09-9A6E-04A0AE82E9F8}" destId="{99D4FDF7-E3C7-4520-B00C-C9922171AB00}" srcOrd="0" destOrd="0" presId="urn:microsoft.com/office/officeart/2005/8/layout/radial5"/>
    <dgm:cxn modelId="{13120275-1979-4ACA-B51A-F5DB40F1BDAA}" type="presParOf" srcId="{0B986C93-FF40-4F09-9A6E-04A0AE82E9F8}" destId="{F8446496-7067-4B5B-ACB6-E4E5DA97BD11}" srcOrd="1" destOrd="0" presId="urn:microsoft.com/office/officeart/2005/8/layout/radial5"/>
    <dgm:cxn modelId="{7FB5157B-61E1-4F38-B115-01318E4B29F7}" type="presParOf" srcId="{F8446496-7067-4B5B-ACB6-E4E5DA97BD11}" destId="{5D1A5E24-675C-4922-987C-2DF9577E3041}" srcOrd="0" destOrd="0" presId="urn:microsoft.com/office/officeart/2005/8/layout/radial5"/>
    <dgm:cxn modelId="{6BFE7225-50A3-45D8-A6BC-FD093811DCF1}" type="presParOf" srcId="{0B986C93-FF40-4F09-9A6E-04A0AE82E9F8}" destId="{B84B3236-AB30-4DC5-97CE-9E456F7DD9C6}" srcOrd="2" destOrd="0" presId="urn:microsoft.com/office/officeart/2005/8/layout/radial5"/>
    <dgm:cxn modelId="{86727D52-E432-47B9-B47C-94C2C84BABC1}" type="presParOf" srcId="{0B986C93-FF40-4F09-9A6E-04A0AE82E9F8}" destId="{652A3985-EA59-48E5-9D1E-56E8187D8F81}" srcOrd="3" destOrd="0" presId="urn:microsoft.com/office/officeart/2005/8/layout/radial5"/>
    <dgm:cxn modelId="{BCE0A756-61FF-405D-8B76-973844F78CA7}" type="presParOf" srcId="{652A3985-EA59-48E5-9D1E-56E8187D8F81}" destId="{4C3EAD4A-785E-4BCB-9380-B74B1D837503}" srcOrd="0" destOrd="0" presId="urn:microsoft.com/office/officeart/2005/8/layout/radial5"/>
    <dgm:cxn modelId="{0A273A89-3C58-47D6-AFE4-D54EFF39ED08}" type="presParOf" srcId="{0B986C93-FF40-4F09-9A6E-04A0AE82E9F8}" destId="{A3114BAD-B6F4-4AE9-924C-E5244EAC60BB}" srcOrd="4" destOrd="0" presId="urn:microsoft.com/office/officeart/2005/8/layout/radial5"/>
    <dgm:cxn modelId="{FFB9B54F-D6F4-413F-ADF3-BDB4DC0B635F}" type="presParOf" srcId="{0B986C93-FF40-4F09-9A6E-04A0AE82E9F8}" destId="{C74FEB99-244B-4EAE-9A83-E83D665C6D10}" srcOrd="5" destOrd="0" presId="urn:microsoft.com/office/officeart/2005/8/layout/radial5"/>
    <dgm:cxn modelId="{43EA0C8A-5D6B-4CC4-8D3B-E2381CAF7F92}" type="presParOf" srcId="{C74FEB99-244B-4EAE-9A83-E83D665C6D10}" destId="{46CC9642-5703-4D38-A18E-69B851B82EA5}" srcOrd="0" destOrd="0" presId="urn:microsoft.com/office/officeart/2005/8/layout/radial5"/>
    <dgm:cxn modelId="{2949868C-0D45-4AAC-9913-3E38EE448A9D}" type="presParOf" srcId="{0B986C93-FF40-4F09-9A6E-04A0AE82E9F8}" destId="{641BE816-22EE-4E1A-824F-B9E89392DD9D}" srcOrd="6" destOrd="0" presId="urn:microsoft.com/office/officeart/2005/8/layout/radial5"/>
    <dgm:cxn modelId="{586B698C-F87A-4711-BBE3-B5DB20CC28D6}" type="presParOf" srcId="{0B986C93-FF40-4F09-9A6E-04A0AE82E9F8}" destId="{DDAB0061-FF16-41A2-ADAD-059367D43650}" srcOrd="7" destOrd="0" presId="urn:microsoft.com/office/officeart/2005/8/layout/radial5"/>
    <dgm:cxn modelId="{F925BE29-7B6A-48F9-B77B-4EA319F4D651}" type="presParOf" srcId="{DDAB0061-FF16-41A2-ADAD-059367D43650}" destId="{D9B7CC39-BEC7-44B3-9182-1F19B49E9AE6}" srcOrd="0" destOrd="0" presId="urn:microsoft.com/office/officeart/2005/8/layout/radial5"/>
    <dgm:cxn modelId="{BD55E739-CCEA-45C7-806B-C6A5C0EB0991}" type="presParOf" srcId="{0B986C93-FF40-4F09-9A6E-04A0AE82E9F8}" destId="{6677B66D-FA4A-4E2A-AF7D-258420A594B5}" srcOrd="8"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352E9E8-777D-4A94-A683-F92190EA3872}" type="doc">
      <dgm:prSet loTypeId="urn:microsoft.com/office/officeart/2005/8/layout/radial6" loCatId="cycle" qsTypeId="urn:microsoft.com/office/officeart/2005/8/quickstyle/simple1" qsCatId="simple" csTypeId="urn:microsoft.com/office/officeart/2005/8/colors/accent1_2" csCatId="accent1" phldr="0"/>
      <dgm:spPr/>
      <dgm:t>
        <a:bodyPr/>
        <a:lstStyle/>
        <a:p>
          <a:endParaRPr lang="en-US"/>
        </a:p>
      </dgm:t>
    </dgm:pt>
    <dgm:pt modelId="{72FC90A4-9F7F-421F-A1C3-D331DE65709C}" type="pres">
      <dgm:prSet presAssocID="{2352E9E8-777D-4A94-A683-F92190EA3872}" presName="Name0" presStyleCnt="0">
        <dgm:presLayoutVars>
          <dgm:chMax val="1"/>
          <dgm:dir/>
          <dgm:animLvl val="ctr"/>
          <dgm:resizeHandles val="exact"/>
        </dgm:presLayoutVars>
      </dgm:prSet>
      <dgm:spPr/>
      <dgm:t>
        <a:bodyPr/>
        <a:lstStyle/>
        <a:p>
          <a:endParaRPr lang="en-US"/>
        </a:p>
      </dgm:t>
    </dgm:pt>
  </dgm:ptLst>
  <dgm:cxnLst>
    <dgm:cxn modelId="{E3397DF3-AD7B-4170-89D5-740F19747801}" type="presOf" srcId="{2352E9E8-777D-4A94-A683-F92190EA3872}" destId="{72FC90A4-9F7F-421F-A1C3-D331DE65709C}" srcOrd="0"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8F2ECC-5619-40CF-8609-5520973134D4}">
      <dsp:nvSpPr>
        <dsp:cNvPr id="0" name=""/>
        <dsp:cNvSpPr/>
      </dsp:nvSpPr>
      <dsp:spPr>
        <a:xfrm rot="2528890">
          <a:off x="2733490" y="3241165"/>
          <a:ext cx="669436" cy="55107"/>
        </a:xfrm>
        <a:custGeom>
          <a:avLst/>
          <a:gdLst/>
          <a:ahLst/>
          <a:cxnLst/>
          <a:rect l="0" t="0" r="0" b="0"/>
          <a:pathLst>
            <a:path>
              <a:moveTo>
                <a:pt x="0" y="27553"/>
              </a:moveTo>
              <a:lnTo>
                <a:pt x="669436" y="27553"/>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E30D02E-5ABB-4AD1-9342-D0B20B560D69}">
      <dsp:nvSpPr>
        <dsp:cNvPr id="0" name=""/>
        <dsp:cNvSpPr/>
      </dsp:nvSpPr>
      <dsp:spPr>
        <a:xfrm rot="21370886">
          <a:off x="2818997" y="2207484"/>
          <a:ext cx="943606" cy="55107"/>
        </a:xfrm>
        <a:custGeom>
          <a:avLst/>
          <a:gdLst/>
          <a:ahLst/>
          <a:cxnLst/>
          <a:rect l="0" t="0" r="0" b="0"/>
          <a:pathLst>
            <a:path>
              <a:moveTo>
                <a:pt x="0" y="27553"/>
              </a:moveTo>
              <a:lnTo>
                <a:pt x="943606" y="27553"/>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9E24499-E7D7-4474-8251-3FA8AE0C47F5}">
      <dsp:nvSpPr>
        <dsp:cNvPr id="0" name=""/>
        <dsp:cNvSpPr/>
      </dsp:nvSpPr>
      <dsp:spPr>
        <a:xfrm rot="19052463">
          <a:off x="2741318" y="1357480"/>
          <a:ext cx="600416" cy="55107"/>
        </a:xfrm>
        <a:custGeom>
          <a:avLst/>
          <a:gdLst/>
          <a:ahLst/>
          <a:cxnLst/>
          <a:rect l="0" t="0" r="0" b="0"/>
          <a:pathLst>
            <a:path>
              <a:moveTo>
                <a:pt x="0" y="27553"/>
              </a:moveTo>
              <a:lnTo>
                <a:pt x="600416" y="27553"/>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BEC1C7D-4889-48F9-909C-DB3CE460105D}">
      <dsp:nvSpPr>
        <dsp:cNvPr id="0" name=""/>
        <dsp:cNvSpPr/>
      </dsp:nvSpPr>
      <dsp:spPr>
        <a:xfrm>
          <a:off x="541434" y="881364"/>
          <a:ext cx="2956863" cy="2877006"/>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7DD3C35-0846-4B6A-BC10-1CE243E37E08}">
      <dsp:nvSpPr>
        <dsp:cNvPr id="0" name=""/>
        <dsp:cNvSpPr/>
      </dsp:nvSpPr>
      <dsp:spPr>
        <a:xfrm>
          <a:off x="3102251" y="-55077"/>
          <a:ext cx="1378892" cy="1507388"/>
        </a:xfrm>
        <a:prstGeom prst="ellipse">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dsp:spPr>
      <dsp:style>
        <a:lnRef idx="1">
          <a:schemeClr val="accent2"/>
        </a:lnRef>
        <a:fillRef idx="2">
          <a:schemeClr val="accent2"/>
        </a:fillRef>
        <a:effectRef idx="1">
          <a:schemeClr val="accent2"/>
        </a:effectRef>
        <a:fontRef idx="minor">
          <a:schemeClr val="dk1"/>
        </a:fontRef>
      </dsp:style>
      <dsp:txBody>
        <a:bodyPr spcFirstLastPara="0" vert="horz" wrap="square" lIns="8890" tIns="8890" rIns="8890" bIns="8890" numCol="1" spcCol="1270" anchor="ctr" anchorCtr="0">
          <a:prstTxWarp prst="textStop">
            <a:avLst/>
          </a:prstTxWarp>
          <a:noAutofit/>
        </a:bodyPr>
        <a:lstStyle/>
        <a:p>
          <a:pPr lvl="0" algn="ctr" defTabSz="622300">
            <a:lnSpc>
              <a:spcPct val="90000"/>
            </a:lnSpc>
            <a:spcBef>
              <a:spcPct val="0"/>
            </a:spcBef>
            <a:spcAft>
              <a:spcPct val="35000"/>
            </a:spcAft>
          </a:pPr>
          <a:r>
            <a:rPr lang="en-US" sz="1400" b="1" kern="1200" dirty="0" smtClean="0">
              <a:latin typeface="Times New Roman" pitchFamily="18" charset="0"/>
              <a:cs typeface="Times New Roman" pitchFamily="18" charset="0"/>
            </a:rPr>
            <a:t>2.2.</a:t>
          </a:r>
          <a:r>
            <a:rPr lang="vi-VN" sz="1400" b="1" kern="1200" dirty="0" smtClean="0">
              <a:latin typeface="Times New Roman" pitchFamily="18" charset="0"/>
              <a:cs typeface="Times New Roman" pitchFamily="18" charset="0"/>
            </a:rPr>
            <a:t>1</a:t>
          </a:r>
          <a:r>
            <a:rPr lang="vi-VN" sz="1400" kern="1200" dirty="0" smtClean="0">
              <a:latin typeface="Times New Roman" pitchFamily="18" charset="0"/>
              <a:cs typeface="Times New Roman" pitchFamily="18" charset="0"/>
            </a:rPr>
            <a:t>.Nhóm 1</a:t>
          </a:r>
          <a:r>
            <a:rPr lang="vi-VN" sz="1400" b="1" kern="1200" dirty="0" smtClean="0">
              <a:latin typeface="Times New Roman" pitchFamily="18" charset="0"/>
              <a:cs typeface="Times New Roman" pitchFamily="18" charset="0"/>
            </a:rPr>
            <a:t>:</a:t>
          </a:r>
          <a:endParaRPr lang="en-US" sz="1400" kern="1200" dirty="0">
            <a:latin typeface="Times New Roman" pitchFamily="18" charset="0"/>
            <a:cs typeface="Times New Roman" pitchFamily="18" charset="0"/>
          </a:endParaRPr>
        </a:p>
      </dsp:txBody>
      <dsp:txXfrm>
        <a:off x="3304185" y="165675"/>
        <a:ext cx="975024" cy="1065884"/>
      </dsp:txXfrm>
    </dsp:sp>
    <dsp:sp modelId="{44672F94-530B-44D7-9A7F-A62F1F84E221}">
      <dsp:nvSpPr>
        <dsp:cNvPr id="0" name=""/>
        <dsp:cNvSpPr/>
      </dsp:nvSpPr>
      <dsp:spPr>
        <a:xfrm>
          <a:off x="4485318" y="-55077"/>
          <a:ext cx="2068338" cy="15073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prstTxWarp prst="textPlain">
            <a:avLst/>
          </a:prstTxWarp>
          <a:noAutofit/>
        </a:bodyPr>
        <a:lstStyle/>
        <a:p>
          <a:pPr marL="57150" lvl="1" indent="-57150" algn="l" defTabSz="444500">
            <a:lnSpc>
              <a:spcPct val="90000"/>
            </a:lnSpc>
            <a:spcBef>
              <a:spcPct val="0"/>
            </a:spcBef>
            <a:spcAft>
              <a:spcPct val="15000"/>
            </a:spcAft>
            <a:buChar char="••"/>
          </a:pPr>
          <a:r>
            <a:rPr lang="vi-VN" sz="1000" b="1" kern="1200" dirty="0" smtClean="0">
              <a:latin typeface="Times New Roman" pitchFamily="18" charset="0"/>
              <a:cs typeface="Times New Roman" pitchFamily="18" charset="0"/>
            </a:rPr>
            <a:t>Là nhóm các chất lạnh không gây ra cháy nổ và không độc hại đến sức khỏe của người, nhóm này bao gồm các môi chất như sau: R</a:t>
          </a:r>
          <a:r>
            <a:rPr lang="vi-VN" sz="1000" b="1" kern="1200" baseline="-25000" dirty="0" smtClean="0">
              <a:latin typeface="Times New Roman" pitchFamily="18" charset="0"/>
              <a:cs typeface="Times New Roman" pitchFamily="18" charset="0"/>
            </a:rPr>
            <a:t>11</a:t>
          </a:r>
          <a:r>
            <a:rPr lang="vi-VN" sz="1000" b="1" kern="1200" dirty="0" smtClean="0">
              <a:latin typeface="Times New Roman" pitchFamily="18" charset="0"/>
              <a:cs typeface="Times New Roman" pitchFamily="18" charset="0"/>
            </a:rPr>
            <a:t>, R</a:t>
          </a:r>
          <a:r>
            <a:rPr lang="vi-VN" sz="1000" b="1" kern="1200" baseline="-25000" dirty="0" smtClean="0">
              <a:latin typeface="Times New Roman" pitchFamily="18" charset="0"/>
              <a:cs typeface="Times New Roman" pitchFamily="18" charset="0"/>
            </a:rPr>
            <a:t>12</a:t>
          </a:r>
          <a:r>
            <a:rPr lang="vi-VN" sz="1000" b="1" kern="1200" dirty="0" smtClean="0">
              <a:latin typeface="Times New Roman" pitchFamily="18" charset="0"/>
              <a:cs typeface="Times New Roman" pitchFamily="18" charset="0"/>
            </a:rPr>
            <a:t>, R</a:t>
          </a:r>
          <a:r>
            <a:rPr lang="vi-VN" sz="1000" b="1" kern="1200" baseline="-25000" dirty="0" smtClean="0">
              <a:latin typeface="Times New Roman" pitchFamily="18" charset="0"/>
              <a:cs typeface="Times New Roman" pitchFamily="18" charset="0"/>
            </a:rPr>
            <a:t>13</a:t>
          </a:r>
          <a:r>
            <a:rPr lang="vi-VN" sz="1000" b="1" kern="1200" dirty="0" smtClean="0">
              <a:latin typeface="Times New Roman" pitchFamily="18" charset="0"/>
              <a:cs typeface="Times New Roman" pitchFamily="18" charset="0"/>
            </a:rPr>
            <a:t>, R</a:t>
          </a:r>
          <a:r>
            <a:rPr lang="vi-VN" sz="1000" b="1" kern="1200" baseline="-25000" dirty="0" smtClean="0">
              <a:latin typeface="Times New Roman" pitchFamily="18" charset="0"/>
              <a:cs typeface="Times New Roman" pitchFamily="18" charset="0"/>
            </a:rPr>
            <a:t>22</a:t>
          </a:r>
          <a:r>
            <a:rPr lang="vi-VN" sz="1000" b="1" kern="1200" dirty="0" smtClean="0">
              <a:latin typeface="Times New Roman" pitchFamily="18" charset="0"/>
              <a:cs typeface="Times New Roman" pitchFamily="18" charset="0"/>
            </a:rPr>
            <a:t>, R</a:t>
          </a:r>
          <a:r>
            <a:rPr lang="vi-VN" sz="1000" b="1" kern="1200" baseline="-25000" dirty="0" smtClean="0">
              <a:latin typeface="Times New Roman" pitchFamily="18" charset="0"/>
              <a:cs typeface="Times New Roman" pitchFamily="18" charset="0"/>
            </a:rPr>
            <a:t>23</a:t>
          </a:r>
          <a:r>
            <a:rPr lang="vi-VN" sz="1000" b="1" kern="1200" dirty="0" smtClean="0">
              <a:latin typeface="Times New Roman" pitchFamily="18" charset="0"/>
              <a:cs typeface="Times New Roman" pitchFamily="18" charset="0"/>
            </a:rPr>
            <a:t>, R</a:t>
          </a:r>
          <a:r>
            <a:rPr lang="vi-VN" sz="1000" b="1" kern="1200" baseline="-25000" dirty="0" smtClean="0">
              <a:latin typeface="Times New Roman" pitchFamily="18" charset="0"/>
              <a:cs typeface="Times New Roman" pitchFamily="18" charset="0"/>
            </a:rPr>
            <a:t>113</a:t>
          </a:r>
          <a:r>
            <a:rPr lang="vi-VN" sz="1000" b="1" kern="1200" dirty="0" smtClean="0">
              <a:latin typeface="Times New Roman" pitchFamily="18" charset="0"/>
              <a:cs typeface="Times New Roman" pitchFamily="18" charset="0"/>
            </a:rPr>
            <a:t>, R</a:t>
          </a:r>
          <a:r>
            <a:rPr lang="vi-VN" sz="1000" b="1" kern="1200" baseline="-25000" dirty="0" smtClean="0">
              <a:latin typeface="Times New Roman" pitchFamily="18" charset="0"/>
              <a:cs typeface="Times New Roman" pitchFamily="18" charset="0"/>
            </a:rPr>
            <a:t>114</a:t>
          </a:r>
          <a:r>
            <a:rPr lang="vi-VN" sz="1000" b="1" kern="1200" dirty="0" smtClean="0">
              <a:latin typeface="Times New Roman" pitchFamily="18" charset="0"/>
              <a:cs typeface="Times New Roman" pitchFamily="18" charset="0"/>
            </a:rPr>
            <a:t>, R</a:t>
          </a:r>
          <a:r>
            <a:rPr lang="vi-VN" sz="1000" b="1" kern="1200" baseline="-25000" dirty="0" smtClean="0">
              <a:latin typeface="Times New Roman" pitchFamily="18" charset="0"/>
              <a:cs typeface="Times New Roman" pitchFamily="18" charset="0"/>
            </a:rPr>
            <a:t>500</a:t>
          </a:r>
          <a:r>
            <a:rPr lang="vi-VN" sz="1000" b="1" kern="1200" dirty="0" smtClean="0">
              <a:latin typeface="Times New Roman" pitchFamily="18" charset="0"/>
              <a:cs typeface="Times New Roman" pitchFamily="18" charset="0"/>
            </a:rPr>
            <a:t>, R</a:t>
          </a:r>
          <a:r>
            <a:rPr lang="vi-VN" sz="1000" b="1" kern="1200" baseline="-25000" dirty="0" smtClean="0">
              <a:latin typeface="Times New Roman" pitchFamily="18" charset="0"/>
              <a:cs typeface="Times New Roman" pitchFamily="18" charset="0"/>
            </a:rPr>
            <a:t>502</a:t>
          </a:r>
          <a:r>
            <a:rPr lang="vi-VN" sz="1000" b="1" kern="1200" dirty="0" smtClean="0">
              <a:latin typeface="Times New Roman" pitchFamily="18" charset="0"/>
              <a:cs typeface="Times New Roman" pitchFamily="18" charset="0"/>
            </a:rPr>
            <a:t>, R</a:t>
          </a:r>
          <a:r>
            <a:rPr lang="vi-VN" sz="1000" b="1" kern="1200" baseline="-25000" dirty="0" smtClean="0">
              <a:latin typeface="Times New Roman" pitchFamily="18" charset="0"/>
              <a:cs typeface="Times New Roman" pitchFamily="18" charset="0"/>
            </a:rPr>
            <a:t>744</a:t>
          </a:r>
          <a:r>
            <a:rPr lang="vi-VN" sz="1000" b="1" kern="1200" dirty="0" smtClean="0">
              <a:latin typeface="Times New Roman" pitchFamily="18" charset="0"/>
              <a:cs typeface="Times New Roman" pitchFamily="18" charset="0"/>
            </a:rPr>
            <a:t>, R</a:t>
          </a:r>
          <a:r>
            <a:rPr lang="vi-VN" sz="1000" b="1" kern="1200" baseline="-25000" dirty="0" smtClean="0">
              <a:latin typeface="Times New Roman" pitchFamily="18" charset="0"/>
              <a:cs typeface="Times New Roman" pitchFamily="18" charset="0"/>
            </a:rPr>
            <a:t>12B1</a:t>
          </a:r>
          <a:r>
            <a:rPr lang="vi-VN" sz="1000" b="1" kern="1200" dirty="0" smtClean="0">
              <a:latin typeface="Times New Roman" pitchFamily="18" charset="0"/>
              <a:cs typeface="Times New Roman" pitchFamily="18" charset="0"/>
            </a:rPr>
            <a:t>, R</a:t>
          </a:r>
          <a:r>
            <a:rPr lang="vi-VN" sz="1000" b="1" kern="1200" baseline="-25000" dirty="0" smtClean="0">
              <a:latin typeface="Times New Roman" pitchFamily="18" charset="0"/>
              <a:cs typeface="Times New Roman" pitchFamily="18" charset="0"/>
            </a:rPr>
            <a:t>13B1</a:t>
          </a:r>
          <a:endParaRPr lang="en-US" sz="1000" kern="1200" dirty="0"/>
        </a:p>
      </dsp:txBody>
      <dsp:txXfrm>
        <a:off x="4485318" y="-55077"/>
        <a:ext cx="2068338" cy="1507388"/>
      </dsp:txXfrm>
    </dsp:sp>
    <dsp:sp modelId="{D0769784-D51A-4865-BEDF-C7CA76128A09}">
      <dsp:nvSpPr>
        <dsp:cNvPr id="0" name=""/>
        <dsp:cNvSpPr/>
      </dsp:nvSpPr>
      <dsp:spPr>
        <a:xfrm>
          <a:off x="3760135" y="1521077"/>
          <a:ext cx="1279845" cy="1279845"/>
        </a:xfrm>
        <a:prstGeom prst="ellipse">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dsp:spPr>
      <dsp:style>
        <a:lnRef idx="1">
          <a:schemeClr val="accent2"/>
        </a:lnRef>
        <a:fillRef idx="2">
          <a:schemeClr val="accent2"/>
        </a:fillRef>
        <a:effectRef idx="1">
          <a:schemeClr val="accent2"/>
        </a:effectRef>
        <a:fontRef idx="minor">
          <a:schemeClr val="dk1"/>
        </a:fontRef>
      </dsp:style>
      <dsp:txBody>
        <a:bodyPr spcFirstLastPara="0" vert="horz" wrap="square" lIns="8255" tIns="8255" rIns="8255" bIns="8255" numCol="1" spcCol="1270" anchor="ctr" anchorCtr="0">
          <a:prstTxWarp prst="textChevron">
            <a:avLst/>
          </a:prstTxWarp>
          <a:noAutofit/>
        </a:bodyPr>
        <a:lstStyle/>
        <a:p>
          <a:pPr lvl="0" algn="ctr" defTabSz="577850">
            <a:lnSpc>
              <a:spcPct val="90000"/>
            </a:lnSpc>
            <a:spcBef>
              <a:spcPct val="0"/>
            </a:spcBef>
            <a:spcAft>
              <a:spcPct val="35000"/>
            </a:spcAft>
          </a:pPr>
          <a:r>
            <a:rPr lang="en-US" sz="1300" kern="1200" dirty="0" smtClean="0"/>
            <a:t>2.2.2.nhóm 2:</a:t>
          </a:r>
          <a:endParaRPr lang="en-US" sz="1300" kern="1200" dirty="0"/>
        </a:p>
      </dsp:txBody>
      <dsp:txXfrm>
        <a:off x="3947564" y="1708506"/>
        <a:ext cx="904987" cy="904987"/>
      </dsp:txXfrm>
    </dsp:sp>
    <dsp:sp modelId="{C586E557-E6F3-4072-AFBD-75F501917CE2}">
      <dsp:nvSpPr>
        <dsp:cNvPr id="0" name=""/>
        <dsp:cNvSpPr/>
      </dsp:nvSpPr>
      <dsp:spPr>
        <a:xfrm>
          <a:off x="5167965" y="1521077"/>
          <a:ext cx="1919767" cy="12798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prstTxWarp prst="textPlain">
            <a:avLst/>
          </a:prstTxWarp>
          <a:noAutofit/>
        </a:bodyPr>
        <a:lstStyle/>
        <a:p>
          <a:pPr marL="57150" lvl="1" indent="-57150" algn="l" defTabSz="444500">
            <a:lnSpc>
              <a:spcPct val="90000"/>
            </a:lnSpc>
            <a:spcBef>
              <a:spcPct val="0"/>
            </a:spcBef>
            <a:spcAft>
              <a:spcPct val="15000"/>
            </a:spcAft>
            <a:buChar char="••"/>
          </a:pPr>
          <a:r>
            <a:rPr lang="vi-VN" sz="1000" b="1" kern="1200" dirty="0" smtClean="0">
              <a:latin typeface="Times New Roman" pitchFamily="18" charset="0"/>
              <a:cs typeface="Times New Roman" pitchFamily="18" charset="0"/>
            </a:rPr>
            <a:t>Gồm các môi chất lạnh có đặc tính cơ bản là độc hại, hoặc ăn mòn, một số môi chất lạnh trong nhóm này có tính cháy nổ, nhưng giới hạn cháy nổ trong nhóm này tương đối thấp không dưới 3,5% thể tích trong không khí: R</a:t>
          </a:r>
          <a:r>
            <a:rPr lang="vi-VN" sz="1000" b="1" kern="1200" baseline="-25000" dirty="0" smtClean="0">
              <a:latin typeface="Times New Roman" pitchFamily="18" charset="0"/>
              <a:cs typeface="Times New Roman" pitchFamily="18" charset="0"/>
            </a:rPr>
            <a:t>30</a:t>
          </a:r>
          <a:r>
            <a:rPr lang="vi-VN" sz="1000" b="1" kern="1200" dirty="0" smtClean="0">
              <a:latin typeface="Times New Roman" pitchFamily="18" charset="0"/>
              <a:cs typeface="Times New Roman" pitchFamily="18" charset="0"/>
            </a:rPr>
            <a:t>,R</a:t>
          </a:r>
          <a:r>
            <a:rPr lang="vi-VN" sz="1000" b="1" kern="1200" baseline="-25000" dirty="0" smtClean="0">
              <a:latin typeface="Times New Roman" pitchFamily="18" charset="0"/>
              <a:cs typeface="Times New Roman" pitchFamily="18" charset="0"/>
            </a:rPr>
            <a:t>40</a:t>
          </a:r>
          <a:r>
            <a:rPr lang="vi-VN" sz="1000" b="1" kern="1200" dirty="0" smtClean="0">
              <a:latin typeface="Times New Roman" pitchFamily="18" charset="0"/>
              <a:cs typeface="Times New Roman" pitchFamily="18" charset="0"/>
            </a:rPr>
            <a:t>, R</a:t>
          </a:r>
          <a:r>
            <a:rPr lang="vi-VN" sz="1000" b="1" kern="1200" baseline="-25000" dirty="0" smtClean="0">
              <a:latin typeface="Times New Roman" pitchFamily="18" charset="0"/>
              <a:cs typeface="Times New Roman" pitchFamily="18" charset="0"/>
            </a:rPr>
            <a:t>611</a:t>
          </a:r>
          <a:r>
            <a:rPr lang="vi-VN" sz="1000" b="1" kern="1200" dirty="0" smtClean="0">
              <a:latin typeface="Times New Roman" pitchFamily="18" charset="0"/>
              <a:cs typeface="Times New Roman" pitchFamily="18" charset="0"/>
            </a:rPr>
            <a:t>, NH</a:t>
          </a:r>
          <a:r>
            <a:rPr lang="vi-VN" sz="1000" b="1" kern="1200" baseline="-25000" dirty="0" smtClean="0">
              <a:latin typeface="Times New Roman" pitchFamily="18" charset="0"/>
              <a:cs typeface="Times New Roman" pitchFamily="18" charset="0"/>
            </a:rPr>
            <a:t>3</a:t>
          </a:r>
          <a:r>
            <a:rPr lang="vi-VN" sz="1000" b="1" kern="1200" dirty="0" smtClean="0">
              <a:latin typeface="Times New Roman" pitchFamily="18" charset="0"/>
              <a:cs typeface="Times New Roman" pitchFamily="18" charset="0"/>
            </a:rPr>
            <a:t>, SO</a:t>
          </a:r>
          <a:r>
            <a:rPr lang="vi-VN" sz="1000" b="1" kern="1200" baseline="-25000" dirty="0" smtClean="0">
              <a:latin typeface="Times New Roman" pitchFamily="18" charset="0"/>
              <a:cs typeface="Times New Roman" pitchFamily="18" charset="0"/>
            </a:rPr>
            <a:t>2</a:t>
          </a:r>
          <a:r>
            <a:rPr lang="vi-VN" sz="1000" b="1" kern="1200" dirty="0" smtClean="0">
              <a:latin typeface="Times New Roman" pitchFamily="18" charset="0"/>
              <a:cs typeface="Times New Roman" pitchFamily="18" charset="0"/>
            </a:rPr>
            <a:t>. </a:t>
          </a:r>
          <a:endParaRPr lang="en-US" sz="1000" kern="1200" dirty="0"/>
        </a:p>
        <a:p>
          <a:pPr marL="57150" lvl="1" indent="-57150" algn="l" defTabSz="444500">
            <a:lnSpc>
              <a:spcPct val="90000"/>
            </a:lnSpc>
            <a:spcBef>
              <a:spcPct val="0"/>
            </a:spcBef>
            <a:spcAft>
              <a:spcPct val="15000"/>
            </a:spcAft>
            <a:buChar char="••"/>
          </a:pPr>
          <a:endParaRPr lang="en-US" sz="1000" kern="1200" dirty="0"/>
        </a:p>
      </dsp:txBody>
      <dsp:txXfrm>
        <a:off x="5167965" y="1521077"/>
        <a:ext cx="1919767" cy="1279845"/>
      </dsp:txXfrm>
    </dsp:sp>
    <dsp:sp modelId="{107F5285-05F9-4DC9-9F9F-230E681328F2}">
      <dsp:nvSpPr>
        <dsp:cNvPr id="0" name=""/>
        <dsp:cNvSpPr/>
      </dsp:nvSpPr>
      <dsp:spPr>
        <a:xfrm>
          <a:off x="3150896" y="3282829"/>
          <a:ext cx="1279845" cy="1279845"/>
        </a:xfrm>
        <a:prstGeom prst="ellipse">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dsp:spPr>
      <dsp:style>
        <a:lnRef idx="1">
          <a:schemeClr val="accent2"/>
        </a:lnRef>
        <a:fillRef idx="2">
          <a:schemeClr val="accent2"/>
        </a:fillRef>
        <a:effectRef idx="1">
          <a:schemeClr val="accent2"/>
        </a:effectRef>
        <a:fontRef idx="minor">
          <a:schemeClr val="dk1"/>
        </a:fontRef>
      </dsp:style>
      <dsp:txBody>
        <a:bodyPr spcFirstLastPara="0" vert="horz" wrap="square" lIns="8255" tIns="8255" rIns="8255" bIns="8255" numCol="1" spcCol="1270" anchor="ctr" anchorCtr="0">
          <a:prstTxWarp prst="textChevronInverted">
            <a:avLst/>
          </a:prstTxWarp>
          <a:noAutofit/>
        </a:bodyPr>
        <a:lstStyle/>
        <a:p>
          <a:pPr lvl="0" algn="ctr" defTabSz="577850">
            <a:lnSpc>
              <a:spcPct val="90000"/>
            </a:lnSpc>
            <a:spcBef>
              <a:spcPct val="0"/>
            </a:spcBef>
            <a:spcAft>
              <a:spcPct val="35000"/>
            </a:spcAft>
          </a:pPr>
          <a:r>
            <a:rPr lang="en-US" sz="1300" kern="1200" dirty="0" smtClean="0"/>
            <a:t>2.2.3.Nhóm 3:</a:t>
          </a:r>
          <a:endParaRPr lang="en-US" sz="1300" kern="1200" dirty="0"/>
        </a:p>
      </dsp:txBody>
      <dsp:txXfrm>
        <a:off x="3338325" y="3470258"/>
        <a:ext cx="904987" cy="904987"/>
      </dsp:txXfrm>
    </dsp:sp>
    <dsp:sp modelId="{7134DE48-FBF9-46A8-834A-3F6EE0E42C2A}">
      <dsp:nvSpPr>
        <dsp:cNvPr id="0" name=""/>
        <dsp:cNvSpPr/>
      </dsp:nvSpPr>
      <dsp:spPr>
        <a:xfrm>
          <a:off x="4558726" y="3282829"/>
          <a:ext cx="1919767" cy="12798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prstTxWarp prst="textPlain">
            <a:avLst/>
          </a:prstTxWarp>
          <a:noAutofit/>
        </a:bodyPr>
        <a:lstStyle/>
        <a:p>
          <a:pPr marL="57150" lvl="1" indent="-57150" algn="l" defTabSz="444500">
            <a:lnSpc>
              <a:spcPct val="90000"/>
            </a:lnSpc>
            <a:spcBef>
              <a:spcPct val="0"/>
            </a:spcBef>
            <a:spcAft>
              <a:spcPct val="15000"/>
            </a:spcAft>
            <a:buChar char="••"/>
          </a:pPr>
          <a:r>
            <a:rPr lang="vi-VN" sz="1000" b="1" kern="1200" dirty="0" smtClean="0">
              <a:latin typeface="Times New Roman" pitchFamily="18" charset="0"/>
              <a:cs typeface="Times New Roman" pitchFamily="18" charset="0"/>
            </a:rPr>
            <a:t>Gồm các môi chất lạnh có đặc tính cơ bản là về cháy nổ, vời giời hạn cháy nổ thấp hơn 3,5% thể tích trong không khí. Đại diện nhóm này là Etan (C</a:t>
          </a:r>
          <a:r>
            <a:rPr lang="vi-VN" sz="1000" b="1" kern="1200" baseline="-25000" dirty="0" smtClean="0">
              <a:latin typeface="Times New Roman" pitchFamily="18" charset="0"/>
              <a:cs typeface="Times New Roman" pitchFamily="18" charset="0"/>
            </a:rPr>
            <a:t>2</a:t>
          </a:r>
          <a:r>
            <a:rPr lang="vi-VN" sz="1000" b="1" kern="1200" dirty="0" smtClean="0">
              <a:latin typeface="Times New Roman" pitchFamily="18" charset="0"/>
              <a:cs typeface="Times New Roman" pitchFamily="18" charset="0"/>
            </a:rPr>
            <a:t>H</a:t>
          </a:r>
          <a:r>
            <a:rPr lang="vi-VN" sz="1000" b="1" kern="1200" baseline="-25000" dirty="0" smtClean="0">
              <a:latin typeface="Times New Roman" pitchFamily="18" charset="0"/>
              <a:cs typeface="Times New Roman" pitchFamily="18" charset="0"/>
            </a:rPr>
            <a:t>6</a:t>
          </a:r>
          <a:r>
            <a:rPr lang="vi-VN" sz="1000" b="1" kern="1200" dirty="0" smtClean="0">
              <a:latin typeface="Times New Roman" pitchFamily="18" charset="0"/>
              <a:cs typeface="Times New Roman" pitchFamily="18" charset="0"/>
            </a:rPr>
            <a:t>), Propan (C</a:t>
          </a:r>
          <a:r>
            <a:rPr lang="vi-VN" sz="1000" b="1" kern="1200" baseline="-25000" dirty="0" smtClean="0">
              <a:latin typeface="Times New Roman" pitchFamily="18" charset="0"/>
              <a:cs typeface="Times New Roman" pitchFamily="18" charset="0"/>
            </a:rPr>
            <a:t>3</a:t>
          </a:r>
          <a:r>
            <a:rPr lang="vi-VN" sz="1000" b="1" kern="1200" dirty="0" smtClean="0">
              <a:latin typeface="Times New Roman" pitchFamily="18" charset="0"/>
              <a:cs typeface="Times New Roman" pitchFamily="18" charset="0"/>
            </a:rPr>
            <a:t>H</a:t>
          </a:r>
          <a:r>
            <a:rPr lang="vi-VN" sz="1000" b="1" kern="1200" baseline="-25000" dirty="0" smtClean="0">
              <a:latin typeface="Times New Roman" pitchFamily="18" charset="0"/>
              <a:cs typeface="Times New Roman" pitchFamily="18" charset="0"/>
            </a:rPr>
            <a:t>8</a:t>
          </a:r>
          <a:r>
            <a:rPr lang="vi-VN" sz="1000" b="1" kern="1200" dirty="0" smtClean="0">
              <a:latin typeface="Times New Roman" pitchFamily="18" charset="0"/>
              <a:cs typeface="Times New Roman" pitchFamily="18" charset="0"/>
            </a:rPr>
            <a:t>), Butan(C</a:t>
          </a:r>
          <a:r>
            <a:rPr lang="vi-VN" sz="1000" b="1" kern="1200" baseline="-25000" dirty="0" smtClean="0">
              <a:latin typeface="Times New Roman" pitchFamily="18" charset="0"/>
              <a:cs typeface="Times New Roman" pitchFamily="18" charset="0"/>
            </a:rPr>
            <a:t>4</a:t>
          </a:r>
          <a:r>
            <a:rPr lang="vi-VN" sz="1000" b="1" kern="1200" dirty="0" smtClean="0">
              <a:latin typeface="Times New Roman" pitchFamily="18" charset="0"/>
              <a:cs typeface="Times New Roman" pitchFamily="18" charset="0"/>
            </a:rPr>
            <a:t>H</a:t>
          </a:r>
          <a:r>
            <a:rPr lang="vi-VN" sz="1000" b="1" kern="1200" baseline="-25000" dirty="0" smtClean="0">
              <a:latin typeface="Times New Roman" pitchFamily="18" charset="0"/>
              <a:cs typeface="Times New Roman" pitchFamily="18" charset="0"/>
            </a:rPr>
            <a:t>10</a:t>
          </a:r>
          <a:r>
            <a:rPr lang="vi-VN" sz="1000" b="1" kern="1200" dirty="0" smtClean="0">
              <a:latin typeface="Times New Roman" pitchFamily="18" charset="0"/>
              <a:cs typeface="Times New Roman" pitchFamily="18" charset="0"/>
            </a:rPr>
            <a:t>), Etylen ( C</a:t>
          </a:r>
          <a:r>
            <a:rPr lang="vi-VN" sz="1000" b="1" kern="1200" baseline="-25000" dirty="0" smtClean="0">
              <a:latin typeface="Times New Roman" pitchFamily="18" charset="0"/>
              <a:cs typeface="Times New Roman" pitchFamily="18" charset="0"/>
            </a:rPr>
            <a:t>2</a:t>
          </a:r>
          <a:r>
            <a:rPr lang="vi-VN" sz="1000" b="1" kern="1200" dirty="0" smtClean="0">
              <a:latin typeface="Times New Roman" pitchFamily="18" charset="0"/>
              <a:cs typeface="Times New Roman" pitchFamily="18" charset="0"/>
            </a:rPr>
            <a:t>H</a:t>
          </a:r>
          <a:r>
            <a:rPr lang="vi-VN" sz="1000" b="1" kern="1200" baseline="-25000" dirty="0" smtClean="0">
              <a:latin typeface="Times New Roman" pitchFamily="18" charset="0"/>
              <a:cs typeface="Times New Roman" pitchFamily="18" charset="0"/>
            </a:rPr>
            <a:t>4</a:t>
          </a:r>
          <a:r>
            <a:rPr lang="vi-VN" sz="1000" b="1" kern="1200" dirty="0" smtClean="0">
              <a:latin typeface="Times New Roman" pitchFamily="18" charset="0"/>
              <a:cs typeface="Times New Roman" pitchFamily="18" charset="0"/>
            </a:rPr>
            <a:t>), Propylen(C</a:t>
          </a:r>
          <a:r>
            <a:rPr lang="vi-VN" sz="1000" b="1" kern="1200" baseline="-25000" dirty="0" smtClean="0">
              <a:latin typeface="Times New Roman" pitchFamily="18" charset="0"/>
              <a:cs typeface="Times New Roman" pitchFamily="18" charset="0"/>
            </a:rPr>
            <a:t>3</a:t>
          </a:r>
          <a:r>
            <a:rPr lang="vi-VN" sz="1000" b="1" kern="1200" dirty="0" smtClean="0">
              <a:latin typeface="Times New Roman" pitchFamily="18" charset="0"/>
              <a:cs typeface="Times New Roman" pitchFamily="18" charset="0"/>
            </a:rPr>
            <a:t>H</a:t>
          </a:r>
          <a:r>
            <a:rPr lang="vi-VN" sz="1000" b="1" kern="1200" baseline="-25000" dirty="0" smtClean="0">
              <a:latin typeface="Times New Roman" pitchFamily="18" charset="0"/>
              <a:cs typeface="Times New Roman" pitchFamily="18" charset="0"/>
            </a:rPr>
            <a:t>6</a:t>
          </a:r>
          <a:r>
            <a:rPr lang="vi-VN" sz="1000" b="1" kern="1200" dirty="0" smtClean="0">
              <a:latin typeface="Times New Roman" pitchFamily="18" charset="0"/>
              <a:cs typeface="Times New Roman" pitchFamily="18" charset="0"/>
            </a:rPr>
            <a:t>)</a:t>
          </a:r>
          <a:r>
            <a:rPr lang="en-US" sz="1000" b="1" kern="1200" dirty="0" smtClean="0">
              <a:latin typeface="Times New Roman" pitchFamily="18" charset="0"/>
              <a:cs typeface="Times New Roman" pitchFamily="18" charset="0"/>
            </a:rPr>
            <a:t>.</a:t>
          </a:r>
          <a:endParaRPr lang="en-US" sz="1000" kern="1200" dirty="0"/>
        </a:p>
        <a:p>
          <a:pPr marL="57150" lvl="1" indent="-57150" algn="l" defTabSz="444500">
            <a:lnSpc>
              <a:spcPct val="90000"/>
            </a:lnSpc>
            <a:spcBef>
              <a:spcPct val="0"/>
            </a:spcBef>
            <a:spcAft>
              <a:spcPct val="15000"/>
            </a:spcAft>
            <a:buChar char="••"/>
          </a:pPr>
          <a:endParaRPr lang="en-US" sz="1000" kern="1200" dirty="0"/>
        </a:p>
      </dsp:txBody>
      <dsp:txXfrm>
        <a:off x="4558726" y="3282829"/>
        <a:ext cx="1919767" cy="127984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D4FDF7-E3C7-4520-B00C-C9922171AB00}">
      <dsp:nvSpPr>
        <dsp:cNvPr id="0" name=""/>
        <dsp:cNvSpPr/>
      </dsp:nvSpPr>
      <dsp:spPr>
        <a:xfrm>
          <a:off x="2696008" y="1767670"/>
          <a:ext cx="2195675" cy="990622"/>
        </a:xfrm>
        <a:prstGeom prst="ellipse">
          <a:avLst/>
        </a:prstGeom>
        <a:gradFill rotWithShape="0">
          <a:gsLst>
            <a:gs pos="0">
              <a:schemeClr val="accent1">
                <a:hueOff val="0"/>
                <a:satOff val="0"/>
                <a:lumOff val="0"/>
                <a:alphaOff val="0"/>
                <a:tint val="73000"/>
                <a:satMod val="150000"/>
              </a:schemeClr>
            </a:gs>
            <a:gs pos="25000">
              <a:schemeClr val="accent1">
                <a:hueOff val="0"/>
                <a:satOff val="0"/>
                <a:lumOff val="0"/>
                <a:alphaOff val="0"/>
                <a:tint val="96000"/>
                <a:shade val="80000"/>
                <a:satMod val="105000"/>
              </a:schemeClr>
            </a:gs>
            <a:gs pos="38000">
              <a:schemeClr val="accent1">
                <a:hueOff val="0"/>
                <a:satOff val="0"/>
                <a:lumOff val="0"/>
                <a:alphaOff val="0"/>
                <a:tint val="96000"/>
                <a:shade val="59000"/>
                <a:satMod val="120000"/>
              </a:schemeClr>
            </a:gs>
            <a:gs pos="55000">
              <a:schemeClr val="accent1">
                <a:hueOff val="0"/>
                <a:satOff val="0"/>
                <a:lumOff val="0"/>
                <a:alphaOff val="0"/>
                <a:shade val="57000"/>
                <a:satMod val="120000"/>
              </a:schemeClr>
            </a:gs>
            <a:gs pos="80000">
              <a:schemeClr val="accent1">
                <a:hueOff val="0"/>
                <a:satOff val="0"/>
                <a:lumOff val="0"/>
                <a:alphaOff val="0"/>
                <a:shade val="56000"/>
                <a:satMod val="145000"/>
              </a:schemeClr>
            </a:gs>
            <a:gs pos="88000">
              <a:schemeClr val="accent1">
                <a:hueOff val="0"/>
                <a:satOff val="0"/>
                <a:lumOff val="0"/>
                <a:alphaOff val="0"/>
                <a:shade val="63000"/>
                <a:satMod val="160000"/>
              </a:schemeClr>
            </a:gs>
            <a:gs pos="100000">
              <a:schemeClr val="accent1">
                <a:hueOff val="0"/>
                <a:satOff val="0"/>
                <a:lumOff val="0"/>
                <a:alphaOff val="0"/>
                <a:tint val="99555"/>
                <a:satMod val="155000"/>
              </a:schemeClr>
            </a:gs>
          </a:gsLst>
          <a:lin ang="5400000" scaled="1"/>
        </a:gradFill>
        <a:ln>
          <a:noFill/>
        </a:ln>
        <a:effectLst>
          <a:glow rad="76200">
            <a:schemeClr val="accent1">
              <a:hueOff val="0"/>
              <a:satOff val="0"/>
              <a:lumOff val="0"/>
              <a:alphaOff val="0"/>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accent1">
              <a:hueOff val="0"/>
              <a:satOff val="0"/>
              <a:lumOff val="0"/>
              <a:alphaOff val="0"/>
              <a:shade val="30000"/>
              <a:satMod val="2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prstTxWarp prst="textStop">
            <a:avLst/>
          </a:prstTxWarp>
          <a:noAutofit/>
        </a:bodyPr>
        <a:lstStyle/>
        <a:p>
          <a:pPr lvl="0" algn="ctr" defTabSz="533400">
            <a:lnSpc>
              <a:spcPct val="90000"/>
            </a:lnSpc>
            <a:spcBef>
              <a:spcPct val="0"/>
            </a:spcBef>
            <a:spcAft>
              <a:spcPct val="35000"/>
            </a:spcAft>
          </a:pPr>
          <a:r>
            <a:rPr lang="vi-VN" sz="1200" kern="1200" dirty="0" smtClean="0">
              <a:solidFill>
                <a:srgbClr val="FF0000"/>
              </a:solidFill>
              <a:latin typeface="Times New Roman" pitchFamily="18" charset="0"/>
              <a:cs typeface="Times New Roman" pitchFamily="18" charset="0"/>
            </a:rPr>
            <a:t>2.3</a:t>
          </a:r>
          <a:r>
            <a:rPr lang="vi-VN" sz="1200" b="1" kern="1200" dirty="0" smtClean="0">
              <a:solidFill>
                <a:srgbClr val="FF0000"/>
              </a:solidFill>
              <a:latin typeface="Times New Roman" pitchFamily="18" charset="0"/>
              <a:cs typeface="Times New Roman" pitchFamily="18" charset="0"/>
            </a:rPr>
            <a:t>. </a:t>
          </a:r>
          <a:r>
            <a:rPr lang="vi-VN" sz="1200" kern="1200" dirty="0" smtClean="0">
              <a:solidFill>
                <a:srgbClr val="FF0000"/>
              </a:solidFill>
              <a:latin typeface="Times New Roman" pitchFamily="18" charset="0"/>
              <a:cs typeface="Times New Roman" pitchFamily="18" charset="0"/>
            </a:rPr>
            <a:t>Những Nguy Cơ Do Môi Chất Lạnh Gây Ra Cho Con Người</a:t>
          </a:r>
          <a:r>
            <a:rPr lang="vi-VN" sz="1200" b="1" kern="1200" dirty="0" smtClean="0">
              <a:solidFill>
                <a:srgbClr val="FF0000"/>
              </a:solidFill>
              <a:latin typeface="Times New Roman" pitchFamily="18" charset="0"/>
              <a:cs typeface="Times New Roman" pitchFamily="18" charset="0"/>
            </a:rPr>
            <a:t>:</a:t>
          </a:r>
          <a:endParaRPr lang="en-US" sz="1200" kern="1200" dirty="0">
            <a:solidFill>
              <a:srgbClr val="FF0000"/>
            </a:solidFill>
            <a:latin typeface="Times New Roman" pitchFamily="18" charset="0"/>
            <a:cs typeface="Times New Roman" pitchFamily="18" charset="0"/>
          </a:endParaRPr>
        </a:p>
      </dsp:txBody>
      <dsp:txXfrm>
        <a:off x="3017557" y="1912743"/>
        <a:ext cx="1552577" cy="700476"/>
      </dsp:txXfrm>
    </dsp:sp>
    <dsp:sp modelId="{F8446496-7067-4B5B-ACB6-E4E5DA97BD11}">
      <dsp:nvSpPr>
        <dsp:cNvPr id="0" name=""/>
        <dsp:cNvSpPr/>
      </dsp:nvSpPr>
      <dsp:spPr>
        <a:xfrm rot="16105284">
          <a:off x="3640176" y="1321759"/>
          <a:ext cx="266599" cy="404154"/>
        </a:xfrm>
        <a:prstGeom prst="rightArrow">
          <a:avLst>
            <a:gd name="adj1" fmla="val 60000"/>
            <a:gd name="adj2" fmla="val 50000"/>
          </a:avLst>
        </a:prstGeom>
        <a:gradFill rotWithShape="0">
          <a:gsLst>
            <a:gs pos="0">
              <a:schemeClr val="accent1">
                <a:tint val="60000"/>
                <a:hueOff val="0"/>
                <a:satOff val="0"/>
                <a:lumOff val="0"/>
                <a:alphaOff val="0"/>
                <a:tint val="73000"/>
                <a:satMod val="150000"/>
              </a:schemeClr>
            </a:gs>
            <a:gs pos="25000">
              <a:schemeClr val="accent1">
                <a:tint val="60000"/>
                <a:hueOff val="0"/>
                <a:satOff val="0"/>
                <a:lumOff val="0"/>
                <a:alphaOff val="0"/>
                <a:tint val="96000"/>
                <a:shade val="80000"/>
                <a:satMod val="105000"/>
              </a:schemeClr>
            </a:gs>
            <a:gs pos="38000">
              <a:schemeClr val="accent1">
                <a:tint val="60000"/>
                <a:hueOff val="0"/>
                <a:satOff val="0"/>
                <a:lumOff val="0"/>
                <a:alphaOff val="0"/>
                <a:tint val="96000"/>
                <a:shade val="59000"/>
                <a:satMod val="120000"/>
              </a:schemeClr>
            </a:gs>
            <a:gs pos="55000">
              <a:schemeClr val="accent1">
                <a:tint val="60000"/>
                <a:hueOff val="0"/>
                <a:satOff val="0"/>
                <a:lumOff val="0"/>
                <a:alphaOff val="0"/>
                <a:shade val="57000"/>
                <a:satMod val="120000"/>
              </a:schemeClr>
            </a:gs>
            <a:gs pos="80000">
              <a:schemeClr val="accent1">
                <a:tint val="60000"/>
                <a:hueOff val="0"/>
                <a:satOff val="0"/>
                <a:lumOff val="0"/>
                <a:alphaOff val="0"/>
                <a:shade val="56000"/>
                <a:satMod val="145000"/>
              </a:schemeClr>
            </a:gs>
            <a:gs pos="88000">
              <a:schemeClr val="accent1">
                <a:tint val="60000"/>
                <a:hueOff val="0"/>
                <a:satOff val="0"/>
                <a:lumOff val="0"/>
                <a:alphaOff val="0"/>
                <a:shade val="63000"/>
                <a:satMod val="160000"/>
              </a:schemeClr>
            </a:gs>
            <a:gs pos="100000">
              <a:schemeClr val="accent1">
                <a:tint val="60000"/>
                <a:hueOff val="0"/>
                <a:satOff val="0"/>
                <a:lumOff val="0"/>
                <a:alphaOff val="0"/>
                <a:tint val="99555"/>
                <a:satMod val="155000"/>
              </a:schemeClr>
            </a:gs>
          </a:gsLst>
          <a:lin ang="5400000" scaled="1"/>
        </a:gradFill>
        <a:ln>
          <a:noFill/>
        </a:ln>
        <a:effectLst>
          <a:glow rad="76200">
            <a:schemeClr val="accent1">
              <a:tint val="60000"/>
              <a:hueOff val="0"/>
              <a:satOff val="0"/>
              <a:lumOff val="0"/>
              <a:alphaOff val="0"/>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accent1">
              <a:tint val="60000"/>
              <a:hueOff val="0"/>
              <a:satOff val="0"/>
              <a:lumOff val="0"/>
              <a:alphaOff val="0"/>
              <a:shade val="30000"/>
              <a:satMod val="2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p>
      </dsp:txBody>
      <dsp:txXfrm rot="10800000">
        <a:off x="3681268" y="1442565"/>
        <a:ext cx="186619" cy="242492"/>
      </dsp:txXfrm>
    </dsp:sp>
    <dsp:sp modelId="{B84B3236-AB30-4DC5-97CE-9E456F7DD9C6}">
      <dsp:nvSpPr>
        <dsp:cNvPr id="0" name=""/>
        <dsp:cNvSpPr/>
      </dsp:nvSpPr>
      <dsp:spPr>
        <a:xfrm>
          <a:off x="1371606" y="76204"/>
          <a:ext cx="4756710" cy="1188690"/>
        </a:xfrm>
        <a:prstGeom prst="ellipse">
          <a:avLst/>
        </a:prstGeom>
        <a:gradFill rotWithShape="0">
          <a:gsLst>
            <a:gs pos="0">
              <a:schemeClr val="accent1">
                <a:hueOff val="0"/>
                <a:satOff val="0"/>
                <a:lumOff val="0"/>
                <a:alphaOff val="0"/>
                <a:tint val="73000"/>
                <a:satMod val="150000"/>
              </a:schemeClr>
            </a:gs>
            <a:gs pos="25000">
              <a:schemeClr val="accent1">
                <a:hueOff val="0"/>
                <a:satOff val="0"/>
                <a:lumOff val="0"/>
                <a:alphaOff val="0"/>
                <a:tint val="96000"/>
                <a:shade val="80000"/>
                <a:satMod val="105000"/>
              </a:schemeClr>
            </a:gs>
            <a:gs pos="38000">
              <a:schemeClr val="accent1">
                <a:hueOff val="0"/>
                <a:satOff val="0"/>
                <a:lumOff val="0"/>
                <a:alphaOff val="0"/>
                <a:tint val="96000"/>
                <a:shade val="59000"/>
                <a:satMod val="120000"/>
              </a:schemeClr>
            </a:gs>
            <a:gs pos="55000">
              <a:schemeClr val="accent1">
                <a:hueOff val="0"/>
                <a:satOff val="0"/>
                <a:lumOff val="0"/>
                <a:alphaOff val="0"/>
                <a:shade val="57000"/>
                <a:satMod val="120000"/>
              </a:schemeClr>
            </a:gs>
            <a:gs pos="80000">
              <a:schemeClr val="accent1">
                <a:hueOff val="0"/>
                <a:satOff val="0"/>
                <a:lumOff val="0"/>
                <a:alphaOff val="0"/>
                <a:shade val="56000"/>
                <a:satMod val="145000"/>
              </a:schemeClr>
            </a:gs>
            <a:gs pos="88000">
              <a:schemeClr val="accent1">
                <a:hueOff val="0"/>
                <a:satOff val="0"/>
                <a:lumOff val="0"/>
                <a:alphaOff val="0"/>
                <a:shade val="63000"/>
                <a:satMod val="160000"/>
              </a:schemeClr>
            </a:gs>
            <a:gs pos="100000">
              <a:schemeClr val="accent1">
                <a:hueOff val="0"/>
                <a:satOff val="0"/>
                <a:lumOff val="0"/>
                <a:alphaOff val="0"/>
                <a:tint val="99555"/>
                <a:satMod val="155000"/>
              </a:schemeClr>
            </a:gs>
          </a:gsLst>
          <a:lin ang="5400000" scaled="1"/>
        </a:gradFill>
        <a:ln>
          <a:noFill/>
        </a:ln>
        <a:effectLst>
          <a:glow rad="76200">
            <a:schemeClr val="accent1">
              <a:hueOff val="0"/>
              <a:satOff val="0"/>
              <a:lumOff val="0"/>
              <a:alphaOff val="0"/>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accent1">
              <a:hueOff val="0"/>
              <a:satOff val="0"/>
              <a:lumOff val="0"/>
              <a:alphaOff val="0"/>
              <a:shade val="30000"/>
              <a:satMod val="2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29210" tIns="29210" rIns="29210" bIns="29210" numCol="1" spcCol="1270" anchor="ctr" anchorCtr="0">
          <a:prstTxWarp prst="textStop">
            <a:avLst/>
          </a:prstTxWarp>
          <a:noAutofit/>
        </a:bodyPr>
        <a:lstStyle/>
        <a:p>
          <a:pPr lvl="0" algn="ctr" defTabSz="1022350">
            <a:lnSpc>
              <a:spcPct val="90000"/>
            </a:lnSpc>
            <a:spcBef>
              <a:spcPct val="0"/>
            </a:spcBef>
            <a:spcAft>
              <a:spcPct val="35000"/>
            </a:spcAft>
          </a:pPr>
          <a:r>
            <a:rPr lang="en-US" sz="2300" kern="1200" dirty="0" err="1" smtClean="0"/>
            <a:t>Nhiệt</a:t>
          </a:r>
          <a:r>
            <a:rPr lang="en-US" sz="2300" kern="1200" dirty="0" smtClean="0"/>
            <a:t> </a:t>
          </a:r>
          <a:r>
            <a:rPr lang="en-US" sz="2300" kern="1200" dirty="0" err="1" smtClean="0"/>
            <a:t>độ</a:t>
          </a:r>
          <a:endParaRPr lang="en-US" sz="2300" kern="1200" dirty="0"/>
        </a:p>
      </dsp:txBody>
      <dsp:txXfrm>
        <a:off x="2068210" y="250284"/>
        <a:ext cx="3363502" cy="840530"/>
      </dsp:txXfrm>
    </dsp:sp>
    <dsp:sp modelId="{652A3985-EA59-48E5-9D1E-56E8187D8F81}">
      <dsp:nvSpPr>
        <dsp:cNvPr id="0" name=""/>
        <dsp:cNvSpPr/>
      </dsp:nvSpPr>
      <dsp:spPr>
        <a:xfrm rot="98388">
          <a:off x="5012445" y="2100033"/>
          <a:ext cx="296501" cy="404154"/>
        </a:xfrm>
        <a:prstGeom prst="rightArrow">
          <a:avLst>
            <a:gd name="adj1" fmla="val 60000"/>
            <a:gd name="adj2" fmla="val 50000"/>
          </a:avLst>
        </a:prstGeom>
        <a:gradFill rotWithShape="0">
          <a:gsLst>
            <a:gs pos="0">
              <a:schemeClr val="accent1">
                <a:tint val="60000"/>
                <a:hueOff val="0"/>
                <a:satOff val="0"/>
                <a:lumOff val="0"/>
                <a:alphaOff val="0"/>
                <a:tint val="73000"/>
                <a:satMod val="150000"/>
              </a:schemeClr>
            </a:gs>
            <a:gs pos="25000">
              <a:schemeClr val="accent1">
                <a:tint val="60000"/>
                <a:hueOff val="0"/>
                <a:satOff val="0"/>
                <a:lumOff val="0"/>
                <a:alphaOff val="0"/>
                <a:tint val="96000"/>
                <a:shade val="80000"/>
                <a:satMod val="105000"/>
              </a:schemeClr>
            </a:gs>
            <a:gs pos="38000">
              <a:schemeClr val="accent1">
                <a:tint val="60000"/>
                <a:hueOff val="0"/>
                <a:satOff val="0"/>
                <a:lumOff val="0"/>
                <a:alphaOff val="0"/>
                <a:tint val="96000"/>
                <a:shade val="59000"/>
                <a:satMod val="120000"/>
              </a:schemeClr>
            </a:gs>
            <a:gs pos="55000">
              <a:schemeClr val="accent1">
                <a:tint val="60000"/>
                <a:hueOff val="0"/>
                <a:satOff val="0"/>
                <a:lumOff val="0"/>
                <a:alphaOff val="0"/>
                <a:shade val="57000"/>
                <a:satMod val="120000"/>
              </a:schemeClr>
            </a:gs>
            <a:gs pos="80000">
              <a:schemeClr val="accent1">
                <a:tint val="60000"/>
                <a:hueOff val="0"/>
                <a:satOff val="0"/>
                <a:lumOff val="0"/>
                <a:alphaOff val="0"/>
                <a:shade val="56000"/>
                <a:satMod val="145000"/>
              </a:schemeClr>
            </a:gs>
            <a:gs pos="88000">
              <a:schemeClr val="accent1">
                <a:tint val="60000"/>
                <a:hueOff val="0"/>
                <a:satOff val="0"/>
                <a:lumOff val="0"/>
                <a:alphaOff val="0"/>
                <a:shade val="63000"/>
                <a:satMod val="160000"/>
              </a:schemeClr>
            </a:gs>
            <a:gs pos="100000">
              <a:schemeClr val="accent1">
                <a:tint val="60000"/>
                <a:hueOff val="0"/>
                <a:satOff val="0"/>
                <a:lumOff val="0"/>
                <a:alphaOff val="0"/>
                <a:tint val="99555"/>
                <a:satMod val="155000"/>
              </a:schemeClr>
            </a:gs>
          </a:gsLst>
          <a:lin ang="5400000" scaled="1"/>
        </a:gradFill>
        <a:ln>
          <a:noFill/>
        </a:ln>
        <a:effectLst>
          <a:glow rad="76200">
            <a:schemeClr val="accent1">
              <a:tint val="60000"/>
              <a:hueOff val="0"/>
              <a:satOff val="0"/>
              <a:lumOff val="0"/>
              <a:alphaOff val="0"/>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accent1">
              <a:tint val="60000"/>
              <a:hueOff val="0"/>
              <a:satOff val="0"/>
              <a:lumOff val="0"/>
              <a:alphaOff val="0"/>
              <a:shade val="30000"/>
              <a:satMod val="2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p>
      </dsp:txBody>
      <dsp:txXfrm>
        <a:off x="5012463" y="2179591"/>
        <a:ext cx="207551" cy="242492"/>
      </dsp:txXfrm>
    </dsp:sp>
    <dsp:sp modelId="{A3114BAD-B6F4-4AE9-924C-E5244EAC60BB}">
      <dsp:nvSpPr>
        <dsp:cNvPr id="0" name=""/>
        <dsp:cNvSpPr/>
      </dsp:nvSpPr>
      <dsp:spPr>
        <a:xfrm>
          <a:off x="5448303" y="1295408"/>
          <a:ext cx="2015305" cy="2087565"/>
        </a:xfrm>
        <a:prstGeom prst="ellipse">
          <a:avLst/>
        </a:prstGeom>
        <a:gradFill rotWithShape="0">
          <a:gsLst>
            <a:gs pos="0">
              <a:schemeClr val="accent1">
                <a:hueOff val="0"/>
                <a:satOff val="0"/>
                <a:lumOff val="0"/>
                <a:alphaOff val="0"/>
                <a:tint val="73000"/>
                <a:satMod val="150000"/>
              </a:schemeClr>
            </a:gs>
            <a:gs pos="25000">
              <a:schemeClr val="accent1">
                <a:hueOff val="0"/>
                <a:satOff val="0"/>
                <a:lumOff val="0"/>
                <a:alphaOff val="0"/>
                <a:tint val="96000"/>
                <a:shade val="80000"/>
                <a:satMod val="105000"/>
              </a:schemeClr>
            </a:gs>
            <a:gs pos="38000">
              <a:schemeClr val="accent1">
                <a:hueOff val="0"/>
                <a:satOff val="0"/>
                <a:lumOff val="0"/>
                <a:alphaOff val="0"/>
                <a:tint val="96000"/>
                <a:shade val="59000"/>
                <a:satMod val="120000"/>
              </a:schemeClr>
            </a:gs>
            <a:gs pos="55000">
              <a:schemeClr val="accent1">
                <a:hueOff val="0"/>
                <a:satOff val="0"/>
                <a:lumOff val="0"/>
                <a:alphaOff val="0"/>
                <a:shade val="57000"/>
                <a:satMod val="120000"/>
              </a:schemeClr>
            </a:gs>
            <a:gs pos="80000">
              <a:schemeClr val="accent1">
                <a:hueOff val="0"/>
                <a:satOff val="0"/>
                <a:lumOff val="0"/>
                <a:alphaOff val="0"/>
                <a:shade val="56000"/>
                <a:satMod val="145000"/>
              </a:schemeClr>
            </a:gs>
            <a:gs pos="88000">
              <a:schemeClr val="accent1">
                <a:hueOff val="0"/>
                <a:satOff val="0"/>
                <a:lumOff val="0"/>
                <a:alphaOff val="0"/>
                <a:shade val="63000"/>
                <a:satMod val="160000"/>
              </a:schemeClr>
            </a:gs>
            <a:gs pos="100000">
              <a:schemeClr val="accent1">
                <a:hueOff val="0"/>
                <a:satOff val="0"/>
                <a:lumOff val="0"/>
                <a:alphaOff val="0"/>
                <a:tint val="99555"/>
                <a:satMod val="155000"/>
              </a:schemeClr>
            </a:gs>
          </a:gsLst>
          <a:lin ang="5400000" scaled="1"/>
        </a:gradFill>
        <a:ln>
          <a:noFill/>
        </a:ln>
        <a:effectLst>
          <a:glow rad="76200">
            <a:schemeClr val="accent1">
              <a:hueOff val="0"/>
              <a:satOff val="0"/>
              <a:lumOff val="0"/>
              <a:alphaOff val="0"/>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accent1">
              <a:hueOff val="0"/>
              <a:satOff val="0"/>
              <a:lumOff val="0"/>
              <a:alphaOff val="0"/>
              <a:shade val="30000"/>
              <a:satMod val="2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29210" tIns="29210" rIns="29210" bIns="29210" numCol="1" spcCol="1270" anchor="ctr" anchorCtr="0">
          <a:prstTxWarp prst="textStop">
            <a:avLst/>
          </a:prstTxWarp>
          <a:noAutofit/>
        </a:bodyPr>
        <a:lstStyle/>
        <a:p>
          <a:pPr lvl="0" algn="ctr" defTabSz="1022350">
            <a:lnSpc>
              <a:spcPct val="90000"/>
            </a:lnSpc>
            <a:spcBef>
              <a:spcPct val="0"/>
            </a:spcBef>
            <a:spcAft>
              <a:spcPct val="35000"/>
            </a:spcAft>
          </a:pPr>
          <a:r>
            <a:rPr lang="en-US" sz="2300" kern="1200" dirty="0" err="1" smtClean="0"/>
            <a:t>Áp</a:t>
          </a:r>
          <a:r>
            <a:rPr lang="en-US" sz="2300" kern="1200" dirty="0" smtClean="0"/>
            <a:t> </a:t>
          </a:r>
          <a:r>
            <a:rPr lang="en-US" sz="2300" kern="1200" dirty="0" err="1" smtClean="0"/>
            <a:t>suất</a:t>
          </a:r>
          <a:r>
            <a:rPr lang="en-US" sz="2300" kern="1200" dirty="0" smtClean="0"/>
            <a:t> </a:t>
          </a:r>
          <a:r>
            <a:rPr lang="en-US" sz="2300" kern="1200" dirty="0" err="1" smtClean="0"/>
            <a:t>cao</a:t>
          </a:r>
          <a:endParaRPr lang="en-US" sz="2300" kern="1200" dirty="0"/>
        </a:p>
      </dsp:txBody>
      <dsp:txXfrm>
        <a:off x="5743438" y="1601125"/>
        <a:ext cx="1425035" cy="1476131"/>
      </dsp:txXfrm>
    </dsp:sp>
    <dsp:sp modelId="{C74FEB99-244B-4EAE-9A83-E83D665C6D10}">
      <dsp:nvSpPr>
        <dsp:cNvPr id="0" name=""/>
        <dsp:cNvSpPr/>
      </dsp:nvSpPr>
      <dsp:spPr>
        <a:xfrm rot="5400000">
          <a:off x="3641187" y="2835610"/>
          <a:ext cx="305318" cy="404154"/>
        </a:xfrm>
        <a:prstGeom prst="rightArrow">
          <a:avLst>
            <a:gd name="adj1" fmla="val 60000"/>
            <a:gd name="adj2" fmla="val 50000"/>
          </a:avLst>
        </a:prstGeom>
        <a:gradFill rotWithShape="0">
          <a:gsLst>
            <a:gs pos="0">
              <a:schemeClr val="accent1">
                <a:tint val="60000"/>
                <a:hueOff val="0"/>
                <a:satOff val="0"/>
                <a:lumOff val="0"/>
                <a:alphaOff val="0"/>
                <a:tint val="73000"/>
                <a:satMod val="150000"/>
              </a:schemeClr>
            </a:gs>
            <a:gs pos="25000">
              <a:schemeClr val="accent1">
                <a:tint val="60000"/>
                <a:hueOff val="0"/>
                <a:satOff val="0"/>
                <a:lumOff val="0"/>
                <a:alphaOff val="0"/>
                <a:tint val="96000"/>
                <a:shade val="80000"/>
                <a:satMod val="105000"/>
              </a:schemeClr>
            </a:gs>
            <a:gs pos="38000">
              <a:schemeClr val="accent1">
                <a:tint val="60000"/>
                <a:hueOff val="0"/>
                <a:satOff val="0"/>
                <a:lumOff val="0"/>
                <a:alphaOff val="0"/>
                <a:tint val="96000"/>
                <a:shade val="59000"/>
                <a:satMod val="120000"/>
              </a:schemeClr>
            </a:gs>
            <a:gs pos="55000">
              <a:schemeClr val="accent1">
                <a:tint val="60000"/>
                <a:hueOff val="0"/>
                <a:satOff val="0"/>
                <a:lumOff val="0"/>
                <a:alphaOff val="0"/>
                <a:shade val="57000"/>
                <a:satMod val="120000"/>
              </a:schemeClr>
            </a:gs>
            <a:gs pos="80000">
              <a:schemeClr val="accent1">
                <a:tint val="60000"/>
                <a:hueOff val="0"/>
                <a:satOff val="0"/>
                <a:lumOff val="0"/>
                <a:alphaOff val="0"/>
                <a:shade val="56000"/>
                <a:satMod val="145000"/>
              </a:schemeClr>
            </a:gs>
            <a:gs pos="88000">
              <a:schemeClr val="accent1">
                <a:tint val="60000"/>
                <a:hueOff val="0"/>
                <a:satOff val="0"/>
                <a:lumOff val="0"/>
                <a:alphaOff val="0"/>
                <a:shade val="63000"/>
                <a:satMod val="160000"/>
              </a:schemeClr>
            </a:gs>
            <a:gs pos="100000">
              <a:schemeClr val="accent1">
                <a:tint val="60000"/>
                <a:hueOff val="0"/>
                <a:satOff val="0"/>
                <a:lumOff val="0"/>
                <a:alphaOff val="0"/>
                <a:tint val="99555"/>
                <a:satMod val="155000"/>
              </a:schemeClr>
            </a:gs>
          </a:gsLst>
          <a:lin ang="5400000" scaled="1"/>
        </a:gradFill>
        <a:ln>
          <a:noFill/>
        </a:ln>
        <a:effectLst>
          <a:glow rad="76200">
            <a:schemeClr val="accent1">
              <a:tint val="60000"/>
              <a:hueOff val="0"/>
              <a:satOff val="0"/>
              <a:lumOff val="0"/>
              <a:alphaOff val="0"/>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accent1">
              <a:tint val="60000"/>
              <a:hueOff val="0"/>
              <a:satOff val="0"/>
              <a:lumOff val="0"/>
              <a:alphaOff val="0"/>
              <a:shade val="30000"/>
              <a:satMod val="2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p>
      </dsp:txBody>
      <dsp:txXfrm>
        <a:off x="3686985" y="2870644"/>
        <a:ext cx="213723" cy="242492"/>
      </dsp:txXfrm>
    </dsp:sp>
    <dsp:sp modelId="{641BE816-22EE-4E1A-824F-B9E89392DD9D}">
      <dsp:nvSpPr>
        <dsp:cNvPr id="0" name=""/>
        <dsp:cNvSpPr/>
      </dsp:nvSpPr>
      <dsp:spPr>
        <a:xfrm>
          <a:off x="2406092" y="3334365"/>
          <a:ext cx="2775508" cy="1188690"/>
        </a:xfrm>
        <a:prstGeom prst="ellipse">
          <a:avLst/>
        </a:prstGeom>
        <a:gradFill rotWithShape="0">
          <a:gsLst>
            <a:gs pos="0">
              <a:schemeClr val="accent1">
                <a:hueOff val="0"/>
                <a:satOff val="0"/>
                <a:lumOff val="0"/>
                <a:alphaOff val="0"/>
                <a:tint val="73000"/>
                <a:satMod val="150000"/>
              </a:schemeClr>
            </a:gs>
            <a:gs pos="25000">
              <a:schemeClr val="accent1">
                <a:hueOff val="0"/>
                <a:satOff val="0"/>
                <a:lumOff val="0"/>
                <a:alphaOff val="0"/>
                <a:tint val="96000"/>
                <a:shade val="80000"/>
                <a:satMod val="105000"/>
              </a:schemeClr>
            </a:gs>
            <a:gs pos="38000">
              <a:schemeClr val="accent1">
                <a:hueOff val="0"/>
                <a:satOff val="0"/>
                <a:lumOff val="0"/>
                <a:alphaOff val="0"/>
                <a:tint val="96000"/>
                <a:shade val="59000"/>
                <a:satMod val="120000"/>
              </a:schemeClr>
            </a:gs>
            <a:gs pos="55000">
              <a:schemeClr val="accent1">
                <a:hueOff val="0"/>
                <a:satOff val="0"/>
                <a:lumOff val="0"/>
                <a:alphaOff val="0"/>
                <a:shade val="57000"/>
                <a:satMod val="120000"/>
              </a:schemeClr>
            </a:gs>
            <a:gs pos="80000">
              <a:schemeClr val="accent1">
                <a:hueOff val="0"/>
                <a:satOff val="0"/>
                <a:lumOff val="0"/>
                <a:alphaOff val="0"/>
                <a:shade val="56000"/>
                <a:satMod val="145000"/>
              </a:schemeClr>
            </a:gs>
            <a:gs pos="88000">
              <a:schemeClr val="accent1">
                <a:hueOff val="0"/>
                <a:satOff val="0"/>
                <a:lumOff val="0"/>
                <a:alphaOff val="0"/>
                <a:shade val="63000"/>
                <a:satMod val="160000"/>
              </a:schemeClr>
            </a:gs>
            <a:gs pos="100000">
              <a:schemeClr val="accent1">
                <a:hueOff val="0"/>
                <a:satOff val="0"/>
                <a:lumOff val="0"/>
                <a:alphaOff val="0"/>
                <a:tint val="99555"/>
                <a:satMod val="155000"/>
              </a:schemeClr>
            </a:gs>
          </a:gsLst>
          <a:lin ang="5400000" scaled="1"/>
        </a:gradFill>
        <a:ln>
          <a:noFill/>
        </a:ln>
        <a:effectLst>
          <a:glow rad="76200">
            <a:schemeClr val="accent1">
              <a:hueOff val="0"/>
              <a:satOff val="0"/>
              <a:lumOff val="0"/>
              <a:alphaOff val="0"/>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accent1">
              <a:hueOff val="0"/>
              <a:satOff val="0"/>
              <a:lumOff val="0"/>
              <a:alphaOff val="0"/>
              <a:shade val="30000"/>
              <a:satMod val="2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29210" tIns="29210" rIns="29210" bIns="29210" numCol="1" spcCol="1270" anchor="ctr" anchorCtr="0">
          <a:prstTxWarp prst="textStop">
            <a:avLst/>
          </a:prstTxWarp>
          <a:noAutofit/>
        </a:bodyPr>
        <a:lstStyle/>
        <a:p>
          <a:pPr lvl="0" algn="ctr" defTabSz="1022350">
            <a:lnSpc>
              <a:spcPct val="90000"/>
            </a:lnSpc>
            <a:spcBef>
              <a:spcPct val="0"/>
            </a:spcBef>
            <a:spcAft>
              <a:spcPct val="35000"/>
            </a:spcAft>
          </a:pPr>
          <a:r>
            <a:rPr lang="en-US" sz="2300" kern="1200" dirty="0" err="1" smtClean="0"/>
            <a:t>Tác</a:t>
          </a:r>
          <a:r>
            <a:rPr lang="en-US" sz="2300" kern="1200" dirty="0" smtClean="0"/>
            <a:t> </a:t>
          </a:r>
          <a:r>
            <a:rPr lang="en-US" sz="2300" kern="1200" dirty="0" err="1" smtClean="0"/>
            <a:t>dụng</a:t>
          </a:r>
          <a:r>
            <a:rPr lang="en-US" sz="2300" kern="1200" dirty="0" smtClean="0"/>
            <a:t> </a:t>
          </a:r>
          <a:r>
            <a:rPr lang="en-US" sz="2300" kern="1200" dirty="0" err="1" smtClean="0"/>
            <a:t>trực</a:t>
          </a:r>
          <a:r>
            <a:rPr lang="en-US" sz="2300" kern="1200" dirty="0" smtClean="0"/>
            <a:t> </a:t>
          </a:r>
          <a:r>
            <a:rPr lang="en-US" sz="2300" kern="1200" dirty="0" err="1" smtClean="0"/>
            <a:t>tiếp</a:t>
          </a:r>
          <a:r>
            <a:rPr lang="en-US" sz="2300" kern="1200" dirty="0" smtClean="0"/>
            <a:t> </a:t>
          </a:r>
          <a:r>
            <a:rPr lang="en-US" sz="2300" kern="1200" dirty="0" err="1" smtClean="0"/>
            <a:t>pha</a:t>
          </a:r>
          <a:r>
            <a:rPr lang="en-US" sz="2300" kern="1200" dirty="0" smtClean="0"/>
            <a:t> </a:t>
          </a:r>
          <a:r>
            <a:rPr lang="en-US" sz="2300" kern="1200" dirty="0" err="1" smtClean="0"/>
            <a:t>lỏng</a:t>
          </a:r>
          <a:endParaRPr lang="en-US" sz="2300" kern="1200" dirty="0"/>
        </a:p>
      </dsp:txBody>
      <dsp:txXfrm>
        <a:off x="2812556" y="3508445"/>
        <a:ext cx="1962580" cy="840530"/>
      </dsp:txXfrm>
    </dsp:sp>
    <dsp:sp modelId="{DDAB0061-FF16-41A2-ADAD-059367D43650}">
      <dsp:nvSpPr>
        <dsp:cNvPr id="0" name=""/>
        <dsp:cNvSpPr/>
      </dsp:nvSpPr>
      <dsp:spPr>
        <a:xfrm rot="10790002">
          <a:off x="2365622" y="2064718"/>
          <a:ext cx="233489" cy="404154"/>
        </a:xfrm>
        <a:prstGeom prst="rightArrow">
          <a:avLst>
            <a:gd name="adj1" fmla="val 60000"/>
            <a:gd name="adj2" fmla="val 50000"/>
          </a:avLst>
        </a:prstGeom>
        <a:gradFill rotWithShape="0">
          <a:gsLst>
            <a:gs pos="0">
              <a:schemeClr val="accent1">
                <a:tint val="60000"/>
                <a:hueOff val="0"/>
                <a:satOff val="0"/>
                <a:lumOff val="0"/>
                <a:alphaOff val="0"/>
                <a:tint val="73000"/>
                <a:satMod val="150000"/>
              </a:schemeClr>
            </a:gs>
            <a:gs pos="25000">
              <a:schemeClr val="accent1">
                <a:tint val="60000"/>
                <a:hueOff val="0"/>
                <a:satOff val="0"/>
                <a:lumOff val="0"/>
                <a:alphaOff val="0"/>
                <a:tint val="96000"/>
                <a:shade val="80000"/>
                <a:satMod val="105000"/>
              </a:schemeClr>
            </a:gs>
            <a:gs pos="38000">
              <a:schemeClr val="accent1">
                <a:tint val="60000"/>
                <a:hueOff val="0"/>
                <a:satOff val="0"/>
                <a:lumOff val="0"/>
                <a:alphaOff val="0"/>
                <a:tint val="96000"/>
                <a:shade val="59000"/>
                <a:satMod val="120000"/>
              </a:schemeClr>
            </a:gs>
            <a:gs pos="55000">
              <a:schemeClr val="accent1">
                <a:tint val="60000"/>
                <a:hueOff val="0"/>
                <a:satOff val="0"/>
                <a:lumOff val="0"/>
                <a:alphaOff val="0"/>
                <a:shade val="57000"/>
                <a:satMod val="120000"/>
              </a:schemeClr>
            </a:gs>
            <a:gs pos="80000">
              <a:schemeClr val="accent1">
                <a:tint val="60000"/>
                <a:hueOff val="0"/>
                <a:satOff val="0"/>
                <a:lumOff val="0"/>
                <a:alphaOff val="0"/>
                <a:shade val="56000"/>
                <a:satMod val="145000"/>
              </a:schemeClr>
            </a:gs>
            <a:gs pos="88000">
              <a:schemeClr val="accent1">
                <a:tint val="60000"/>
                <a:hueOff val="0"/>
                <a:satOff val="0"/>
                <a:lumOff val="0"/>
                <a:alphaOff val="0"/>
                <a:shade val="63000"/>
                <a:satMod val="160000"/>
              </a:schemeClr>
            </a:gs>
            <a:gs pos="100000">
              <a:schemeClr val="accent1">
                <a:tint val="60000"/>
                <a:hueOff val="0"/>
                <a:satOff val="0"/>
                <a:lumOff val="0"/>
                <a:alphaOff val="0"/>
                <a:tint val="99555"/>
                <a:satMod val="155000"/>
              </a:schemeClr>
            </a:gs>
          </a:gsLst>
          <a:lin ang="5400000" scaled="1"/>
        </a:gradFill>
        <a:ln>
          <a:noFill/>
        </a:ln>
        <a:effectLst>
          <a:glow rad="76200">
            <a:schemeClr val="accent1">
              <a:tint val="60000"/>
              <a:hueOff val="0"/>
              <a:satOff val="0"/>
              <a:lumOff val="0"/>
              <a:alphaOff val="0"/>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accent1">
              <a:tint val="60000"/>
              <a:hueOff val="0"/>
              <a:satOff val="0"/>
              <a:lumOff val="0"/>
              <a:alphaOff val="0"/>
              <a:shade val="30000"/>
              <a:satMod val="2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p>
      </dsp:txBody>
      <dsp:txXfrm rot="10800000">
        <a:off x="2435669" y="2145447"/>
        <a:ext cx="163442" cy="242492"/>
      </dsp:txXfrm>
    </dsp:sp>
    <dsp:sp modelId="{6677B66D-FA4A-4E2A-AF7D-258420A594B5}">
      <dsp:nvSpPr>
        <dsp:cNvPr id="0" name=""/>
        <dsp:cNvSpPr/>
      </dsp:nvSpPr>
      <dsp:spPr>
        <a:xfrm>
          <a:off x="0" y="1188670"/>
          <a:ext cx="2255492" cy="2164129"/>
        </a:xfrm>
        <a:prstGeom prst="ellipse">
          <a:avLst/>
        </a:prstGeom>
        <a:gradFill rotWithShape="0">
          <a:gsLst>
            <a:gs pos="0">
              <a:schemeClr val="accent1">
                <a:hueOff val="0"/>
                <a:satOff val="0"/>
                <a:lumOff val="0"/>
                <a:alphaOff val="0"/>
                <a:tint val="73000"/>
                <a:satMod val="150000"/>
              </a:schemeClr>
            </a:gs>
            <a:gs pos="25000">
              <a:schemeClr val="accent1">
                <a:hueOff val="0"/>
                <a:satOff val="0"/>
                <a:lumOff val="0"/>
                <a:alphaOff val="0"/>
                <a:tint val="96000"/>
                <a:shade val="80000"/>
                <a:satMod val="105000"/>
              </a:schemeClr>
            </a:gs>
            <a:gs pos="38000">
              <a:schemeClr val="accent1">
                <a:hueOff val="0"/>
                <a:satOff val="0"/>
                <a:lumOff val="0"/>
                <a:alphaOff val="0"/>
                <a:tint val="96000"/>
                <a:shade val="59000"/>
                <a:satMod val="120000"/>
              </a:schemeClr>
            </a:gs>
            <a:gs pos="55000">
              <a:schemeClr val="accent1">
                <a:hueOff val="0"/>
                <a:satOff val="0"/>
                <a:lumOff val="0"/>
                <a:alphaOff val="0"/>
                <a:shade val="57000"/>
                <a:satMod val="120000"/>
              </a:schemeClr>
            </a:gs>
            <a:gs pos="80000">
              <a:schemeClr val="accent1">
                <a:hueOff val="0"/>
                <a:satOff val="0"/>
                <a:lumOff val="0"/>
                <a:alphaOff val="0"/>
                <a:shade val="56000"/>
                <a:satMod val="145000"/>
              </a:schemeClr>
            </a:gs>
            <a:gs pos="88000">
              <a:schemeClr val="accent1">
                <a:hueOff val="0"/>
                <a:satOff val="0"/>
                <a:lumOff val="0"/>
                <a:alphaOff val="0"/>
                <a:shade val="63000"/>
                <a:satMod val="160000"/>
              </a:schemeClr>
            </a:gs>
            <a:gs pos="100000">
              <a:schemeClr val="accent1">
                <a:hueOff val="0"/>
                <a:satOff val="0"/>
                <a:lumOff val="0"/>
                <a:alphaOff val="0"/>
                <a:tint val="99555"/>
                <a:satMod val="155000"/>
              </a:schemeClr>
            </a:gs>
          </a:gsLst>
          <a:lin ang="5400000" scaled="1"/>
        </a:gradFill>
        <a:ln>
          <a:noFill/>
        </a:ln>
        <a:effectLst>
          <a:glow rad="76200">
            <a:schemeClr val="accent1">
              <a:hueOff val="0"/>
              <a:satOff val="0"/>
              <a:lumOff val="0"/>
              <a:alphaOff val="0"/>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accent1">
              <a:hueOff val="0"/>
              <a:satOff val="0"/>
              <a:lumOff val="0"/>
              <a:alphaOff val="0"/>
              <a:shade val="30000"/>
              <a:satMod val="2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29210" tIns="29210" rIns="29210" bIns="29210" numCol="1" spcCol="1270" anchor="ctr" anchorCtr="0">
          <a:prstTxWarp prst="textTriangle">
            <a:avLst/>
          </a:prstTxWarp>
          <a:noAutofit/>
        </a:bodyPr>
        <a:lstStyle/>
        <a:p>
          <a:pPr lvl="0" algn="ctr" defTabSz="1022350">
            <a:lnSpc>
              <a:spcPct val="90000"/>
            </a:lnSpc>
            <a:spcBef>
              <a:spcPct val="0"/>
            </a:spcBef>
            <a:spcAft>
              <a:spcPct val="35000"/>
            </a:spcAft>
          </a:pPr>
          <a:r>
            <a:rPr lang="en-US" sz="2300" kern="1200" dirty="0" err="1" smtClean="0"/>
            <a:t>Xì</a:t>
          </a:r>
          <a:r>
            <a:rPr lang="en-US" sz="2300" kern="1200" dirty="0" smtClean="0"/>
            <a:t> </a:t>
          </a:r>
          <a:r>
            <a:rPr lang="en-US" sz="2300" kern="1200" dirty="0" err="1" smtClean="0"/>
            <a:t>vỡ</a:t>
          </a:r>
          <a:r>
            <a:rPr lang="en-US" sz="2300" kern="1200" dirty="0" smtClean="0"/>
            <a:t> </a:t>
          </a:r>
          <a:r>
            <a:rPr lang="en-US" sz="2300" kern="1200" dirty="0" err="1" smtClean="0"/>
            <a:t>môi</a:t>
          </a:r>
          <a:r>
            <a:rPr lang="en-US" sz="2300" kern="1200" dirty="0" smtClean="0"/>
            <a:t> </a:t>
          </a:r>
          <a:r>
            <a:rPr lang="en-US" sz="2300" kern="1200" dirty="0" err="1" smtClean="0"/>
            <a:t>chất</a:t>
          </a:r>
          <a:r>
            <a:rPr lang="en-US" sz="2300" kern="1200" dirty="0" smtClean="0"/>
            <a:t> </a:t>
          </a:r>
          <a:r>
            <a:rPr lang="en-US" sz="2300" kern="1200" dirty="0" err="1" smtClean="0"/>
            <a:t>lạnh</a:t>
          </a:r>
          <a:endParaRPr lang="en-US" sz="2300" kern="1200" dirty="0"/>
        </a:p>
      </dsp:txBody>
      <dsp:txXfrm>
        <a:off x="330309" y="1505599"/>
        <a:ext cx="1594874" cy="153027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0A404E1-B58C-4277-B0C5-4AA60F1DDEDF}" type="datetimeFigureOut">
              <a:rPr lang="en-US" smtClean="0"/>
              <a:t>22/9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774F03-1CCB-4153-8C27-EF992E9ACA33}" type="slidenum">
              <a:rPr lang="en-US" smtClean="0"/>
              <a:t>‹#›</a:t>
            </a:fld>
            <a:endParaRPr lang="en-US"/>
          </a:p>
        </p:txBody>
      </p:sp>
    </p:spTree>
    <p:extLst>
      <p:ext uri="{BB962C8B-B14F-4D97-AF65-F5344CB8AC3E}">
        <p14:creationId xmlns:p14="http://schemas.microsoft.com/office/powerpoint/2010/main" val="2203862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774F03-1CCB-4153-8C27-EF992E9ACA33}" type="slidenum">
              <a:rPr lang="en-US" smtClean="0"/>
              <a:t>19</a:t>
            </a:fld>
            <a:endParaRPr lang="en-US"/>
          </a:p>
        </p:txBody>
      </p:sp>
    </p:spTree>
    <p:extLst>
      <p:ext uri="{BB962C8B-B14F-4D97-AF65-F5344CB8AC3E}">
        <p14:creationId xmlns:p14="http://schemas.microsoft.com/office/powerpoint/2010/main" val="3201627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22/9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22/9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22/9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22/9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22/9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22/9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22/9</a:t>
            </a:fld>
            <a:endParaRPr lang="en-US"/>
          </a:p>
        </p:txBody>
      </p:sp>
      <p:sp>
        <p:nvSpPr>
          <p:cNvPr id="8" name="Slide Number Placeholder 7"/>
          <p:cNvSpPr>
            <a:spLocks noGrp="1"/>
          </p:cNvSpPr>
          <p:nvPr>
            <p:ph type="sldNum" sz="quarter" idx="11"/>
          </p:nvPr>
        </p:nvSpPr>
        <p:spPr/>
        <p:txBody>
          <a:bodyPr/>
          <a:lstStyle/>
          <a:p>
            <a:fld id="{B6F15528-21DE-4FAA-801E-634DDDAF4B2B}"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22/9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1D8BD707-D9CF-40AE-B4C6-C98DA3205C09}" type="datetimeFigureOut">
              <a:rPr lang="en-US" smtClean="0"/>
              <a:pPr/>
              <a:t>22/9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1D8BD707-D9CF-40AE-B4C6-C98DA3205C09}" type="datetimeFigureOut">
              <a:rPr lang="en-US" smtClean="0"/>
              <a:pPr/>
              <a:t>22/9</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914400"/>
          </a:xfrm>
        </p:spPr>
        <p:txBody>
          <a:bodyPr>
            <a:normAutofit fontScale="90000"/>
          </a:bodyPr>
          <a:lstStyle/>
          <a:p>
            <a:r>
              <a:rPr lang="en-US" b="1" dirty="0" smtClean="0"/>
              <a:t>			TIỂU </a:t>
            </a:r>
            <a:r>
              <a:rPr lang="en-US" b="1" dirty="0"/>
              <a:t>LUẬN</a:t>
            </a:r>
            <a:br>
              <a:rPr lang="en-US" b="1" dirty="0"/>
            </a:br>
            <a:r>
              <a:rPr lang="en-US" b="1" dirty="0"/>
              <a:t>AN TOÀN TRONG HỆ THỐNG LẠNH</a:t>
            </a:r>
            <a:br>
              <a:rPr lang="en-US" b="1" dirty="0"/>
            </a:br>
            <a:endParaRPr lang="en-US" dirty="0"/>
          </a:p>
        </p:txBody>
      </p:sp>
      <p:pic>
        <p:nvPicPr>
          <p:cNvPr id="1026" name="Picture 2" descr="C:\Users\Phong Hugo\Pictures\images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00200"/>
            <a:ext cx="9144000" cy="525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63545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2-Point Star 1"/>
          <p:cNvSpPr/>
          <p:nvPr/>
        </p:nvSpPr>
        <p:spPr>
          <a:xfrm>
            <a:off x="2895600" y="2148016"/>
            <a:ext cx="3505200" cy="2286000"/>
          </a:xfrm>
          <a:prstGeom prst="star1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12-Point Star 3"/>
          <p:cNvSpPr/>
          <p:nvPr/>
        </p:nvSpPr>
        <p:spPr>
          <a:xfrm>
            <a:off x="2895600" y="2133600"/>
            <a:ext cx="3505200" cy="2286000"/>
          </a:xfrm>
          <a:prstGeom prst="star12">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sz="2000" b="1" dirty="0">
                <a:latin typeface="Times New Roman" pitchFamily="18" charset="0"/>
                <a:cs typeface="Times New Roman" pitchFamily="18" charset="0"/>
              </a:rPr>
              <a:t>3. AN TOÀN CHO MÁY VÀ THIẾT BỊ LẠNH</a:t>
            </a:r>
            <a:endParaRPr lang="en-US" sz="2000" dirty="0">
              <a:latin typeface="Times New Roman" pitchFamily="18" charset="0"/>
              <a:cs typeface="Times New Roman" pitchFamily="18" charset="0"/>
            </a:endParaRPr>
          </a:p>
        </p:txBody>
      </p:sp>
      <p:sp>
        <p:nvSpPr>
          <p:cNvPr id="8" name="Oval Callout 7"/>
          <p:cNvSpPr/>
          <p:nvPr/>
        </p:nvSpPr>
        <p:spPr>
          <a:xfrm rot="1051197">
            <a:off x="5953871" y="1785942"/>
            <a:ext cx="1981200" cy="1386016"/>
          </a:xfrm>
          <a:prstGeom prst="wedgeEllipseCallout">
            <a:avLst/>
          </a:prstGeom>
        </p:spPr>
        <p:style>
          <a:lnRef idx="3">
            <a:schemeClr val="lt1"/>
          </a:lnRef>
          <a:fillRef idx="1">
            <a:schemeClr val="accent2"/>
          </a:fillRef>
          <a:effectRef idx="1">
            <a:schemeClr val="accent2"/>
          </a:effectRef>
          <a:fontRef idx="minor">
            <a:schemeClr val="lt1"/>
          </a:fontRef>
        </p:style>
        <p:txBody>
          <a:bodyPr rtlCol="0" anchor="ctr"/>
          <a:lstStyle/>
          <a:p>
            <a:pPr lvl="0"/>
            <a:r>
              <a:rPr lang="en-US" b="1" dirty="0" err="1"/>
              <a:t>Quy</a:t>
            </a:r>
            <a:r>
              <a:rPr lang="en-US" b="1" dirty="0"/>
              <a:t> </a:t>
            </a:r>
            <a:r>
              <a:rPr lang="en-US" b="1" dirty="0" err="1"/>
              <a:t>định</a:t>
            </a:r>
            <a:r>
              <a:rPr lang="en-US" b="1" dirty="0"/>
              <a:t> </a:t>
            </a:r>
            <a:r>
              <a:rPr lang="en-US" b="1" dirty="0" err="1"/>
              <a:t>sơn</a:t>
            </a:r>
            <a:r>
              <a:rPr lang="en-US" b="1" dirty="0"/>
              <a:t> </a:t>
            </a:r>
            <a:r>
              <a:rPr lang="en-US" b="1" dirty="0" err="1"/>
              <a:t>các</a:t>
            </a:r>
            <a:r>
              <a:rPr lang="en-US" b="1" dirty="0"/>
              <a:t> </a:t>
            </a:r>
            <a:r>
              <a:rPr lang="en-US" b="1" dirty="0" err="1"/>
              <a:t>loại</a:t>
            </a:r>
            <a:r>
              <a:rPr lang="en-US" b="1" dirty="0"/>
              <a:t> </a:t>
            </a:r>
            <a:r>
              <a:rPr lang="en-US" b="1" dirty="0" err="1"/>
              <a:t>đường</a:t>
            </a:r>
            <a:r>
              <a:rPr lang="en-US" b="1" dirty="0"/>
              <a:t> </a:t>
            </a:r>
            <a:r>
              <a:rPr lang="en-US" b="1" dirty="0" err="1"/>
              <a:t>ống</a:t>
            </a:r>
            <a:r>
              <a:rPr lang="en-US" b="1" dirty="0"/>
              <a:t>.</a:t>
            </a:r>
            <a:endParaRPr lang="en-US" dirty="0"/>
          </a:p>
        </p:txBody>
      </p:sp>
      <p:sp>
        <p:nvSpPr>
          <p:cNvPr id="10" name="Oval Callout 9"/>
          <p:cNvSpPr/>
          <p:nvPr/>
        </p:nvSpPr>
        <p:spPr>
          <a:xfrm>
            <a:off x="3810000" y="4442254"/>
            <a:ext cx="1981200" cy="1386016"/>
          </a:xfrm>
          <a:prstGeom prst="wedgeEllipseCallout">
            <a:avLst>
              <a:gd name="adj1" fmla="val -5864"/>
              <a:gd name="adj2" fmla="val -56965"/>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b="1" dirty="0">
                <a:latin typeface="Times New Roman" pitchFamily="18" charset="0"/>
                <a:cs typeface="Times New Roman" pitchFamily="18" charset="0"/>
              </a:rPr>
              <a:t>.</a:t>
            </a:r>
            <a:r>
              <a:rPr lang="vi-VN" b="1" dirty="0">
                <a:latin typeface="Times New Roman" pitchFamily="18" charset="0"/>
                <a:cs typeface="Times New Roman" pitchFamily="18" charset="0"/>
              </a:rPr>
              <a:t> Biện pháp tổ chức kĩ thuật an toàn</a:t>
            </a:r>
            <a:endParaRPr lang="en-US" dirty="0">
              <a:latin typeface="Times New Roman" pitchFamily="18" charset="0"/>
              <a:cs typeface="Times New Roman" pitchFamily="18" charset="0"/>
            </a:endParaRPr>
          </a:p>
        </p:txBody>
      </p:sp>
      <p:sp>
        <p:nvSpPr>
          <p:cNvPr id="11" name="Oval Callout 10"/>
          <p:cNvSpPr/>
          <p:nvPr/>
        </p:nvSpPr>
        <p:spPr>
          <a:xfrm>
            <a:off x="1143000" y="3726592"/>
            <a:ext cx="2450757" cy="1759808"/>
          </a:xfrm>
          <a:prstGeom prst="wedgeEllipseCallout">
            <a:avLst>
              <a:gd name="adj1" fmla="val 32182"/>
              <a:gd name="adj2" fmla="val -47158"/>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vi-VN" dirty="0">
                <a:latin typeface="Times New Roman" pitchFamily="18" charset="0"/>
                <a:cs typeface="Times New Roman" pitchFamily="18" charset="0"/>
              </a:rPr>
              <a:t>. Những yêu cầu chung đối với phòng đặt máy và công việc lắp đặt.</a:t>
            </a:r>
            <a:endParaRPr lang="en-US" dirty="0">
              <a:latin typeface="Times New Roman" pitchFamily="18" charset="0"/>
              <a:cs typeface="Times New Roman" pitchFamily="18" charset="0"/>
            </a:endParaRPr>
          </a:p>
        </p:txBody>
      </p:sp>
      <p:sp>
        <p:nvSpPr>
          <p:cNvPr id="12" name="Oval Callout 11"/>
          <p:cNvSpPr/>
          <p:nvPr/>
        </p:nvSpPr>
        <p:spPr>
          <a:xfrm>
            <a:off x="1676400" y="830992"/>
            <a:ext cx="1981200" cy="1386016"/>
          </a:xfrm>
          <a:prstGeom prst="wedgeEllipseCallout">
            <a:avLst>
              <a:gd name="adj1" fmla="val 25321"/>
              <a:gd name="adj2" fmla="val 85680"/>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vi-VN" dirty="0">
                <a:latin typeface="Times New Roman" pitchFamily="18" charset="0"/>
                <a:cs typeface="Times New Roman" pitchFamily="18" charset="0"/>
              </a:rPr>
              <a:t>Mục đích và yêu cầu</a:t>
            </a:r>
            <a:endParaRPr lang="en-US" dirty="0">
              <a:latin typeface="Times New Roman" pitchFamily="18" charset="0"/>
              <a:cs typeface="Times New Roman" pitchFamily="18" charset="0"/>
            </a:endParaRPr>
          </a:p>
        </p:txBody>
      </p:sp>
      <p:sp>
        <p:nvSpPr>
          <p:cNvPr id="13" name="Rectangle 12"/>
          <p:cNvSpPr/>
          <p:nvPr/>
        </p:nvSpPr>
        <p:spPr>
          <a:xfrm>
            <a:off x="2286000" y="3105835"/>
            <a:ext cx="4572000" cy="369332"/>
          </a:xfrm>
          <a:prstGeom prst="rect">
            <a:avLst/>
          </a:prstGeom>
        </p:spPr>
        <p:txBody>
          <a:bodyPr>
            <a:spAutoFit/>
          </a:bodyPr>
          <a:lstStyle/>
          <a:p>
            <a:r>
              <a:rPr lang="vi-VN" dirty="0" smtClean="0"/>
              <a:t>.</a:t>
            </a:r>
            <a:endParaRPr lang="en-US" dirty="0"/>
          </a:p>
        </p:txBody>
      </p:sp>
    </p:spTree>
    <p:extLst>
      <p:ext uri="{BB962C8B-B14F-4D97-AF65-F5344CB8AC3E}">
        <p14:creationId xmlns:p14="http://schemas.microsoft.com/office/powerpoint/2010/main" val="28876530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rved Down Ribbon 1"/>
          <p:cNvSpPr/>
          <p:nvPr/>
        </p:nvSpPr>
        <p:spPr>
          <a:xfrm>
            <a:off x="228600" y="762000"/>
            <a:ext cx="7543800" cy="762000"/>
          </a:xfrm>
          <a:prstGeom prst="ellipseRibbon">
            <a:avLst>
              <a:gd name="adj1" fmla="val 32281"/>
              <a:gd name="adj2" fmla="val 50000"/>
              <a:gd name="adj3" fmla="val 1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ChevronInverted">
              <a:avLst/>
            </a:prstTxWarp>
          </a:bodyPr>
          <a:lstStyle/>
          <a:p>
            <a:pPr algn="ctr"/>
            <a:r>
              <a:rPr lang="vi-VN" dirty="0"/>
              <a:t>Mục đích và yêu cầu</a:t>
            </a:r>
            <a:endParaRPr lang="en-US" dirty="0"/>
          </a:p>
        </p:txBody>
      </p:sp>
      <p:sp>
        <p:nvSpPr>
          <p:cNvPr id="3" name="Rectangle 2"/>
          <p:cNvSpPr/>
          <p:nvPr/>
        </p:nvSpPr>
        <p:spPr>
          <a:xfrm>
            <a:off x="838200" y="2133600"/>
            <a:ext cx="7391400" cy="2585323"/>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285750" indent="-285750">
              <a:buFont typeface="Wingdings" pitchFamily="2" charset="2"/>
              <a:buChar char="q"/>
            </a:pPr>
            <a:r>
              <a:rPr lang="vi-VN" dirty="0">
                <a:latin typeface="Times New Roman" pitchFamily="18" charset="0"/>
                <a:cs typeface="Times New Roman" pitchFamily="18" charset="0"/>
              </a:rPr>
              <a:t>đến an toàn hệ thống lạnh là kỹ thuật nhằm đảm bảo an toàn cho người và thiết bị trong các nhà máy, xí </a:t>
            </a:r>
            <a:r>
              <a:rPr lang="vi-VN" dirty="0" smtClean="0">
                <a:latin typeface="Times New Roman" pitchFamily="18" charset="0"/>
                <a:cs typeface="Times New Roman" pitchFamily="18" charset="0"/>
              </a:rPr>
              <a:t>nghiệp</a:t>
            </a:r>
            <a:r>
              <a:rPr lang="en-US" dirty="0" smtClean="0">
                <a:latin typeface="Times New Roman" pitchFamily="18" charset="0"/>
                <a:cs typeface="Times New Roman" pitchFamily="18" charset="0"/>
              </a:rPr>
              <a:t>.</a:t>
            </a:r>
          </a:p>
          <a:p>
            <a:pPr marL="285750" indent="-285750">
              <a:buFont typeface="Wingdings" pitchFamily="2" charset="2"/>
              <a:buChar char="q"/>
            </a:pPr>
            <a:r>
              <a:rPr lang="vi-VN" dirty="0" smtClean="0">
                <a:latin typeface="Times New Roman" pitchFamily="18" charset="0"/>
                <a:cs typeface="Times New Roman" pitchFamily="18" charset="0"/>
              </a:rPr>
              <a:t>Tất </a:t>
            </a:r>
            <a:r>
              <a:rPr lang="vi-VN" dirty="0">
                <a:latin typeface="Times New Roman" pitchFamily="18" charset="0"/>
                <a:cs typeface="Times New Roman" pitchFamily="18" charset="0"/>
              </a:rPr>
              <a:t>cả các máy móc và thiết bị hệ thống lạnh phải được chế tạo và lắp đặt, bảo dưỡng, vận hành, theo các tài liệu tiêu chuẩn về an toàn lao </a:t>
            </a:r>
            <a:r>
              <a:rPr lang="vi-VN" dirty="0"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a:t>
            </a:r>
          </a:p>
          <a:p>
            <a:pPr marL="285750" lvl="0" indent="-285750">
              <a:buFont typeface="Wingdings" pitchFamily="2" charset="2"/>
              <a:buChar char="q"/>
            </a:pPr>
            <a:r>
              <a:rPr lang="en-US" dirty="0" err="1">
                <a:latin typeface="Times New Roman" pitchFamily="18" charset="0"/>
                <a:cs typeface="Times New Roman" pitchFamily="18" charset="0"/>
              </a:rPr>
              <a:t>Vào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ngày</a:t>
            </a:r>
            <a:r>
              <a:rPr lang="en-US" dirty="0">
                <a:latin typeface="Times New Roman" pitchFamily="18" charset="0"/>
                <a:cs typeface="Times New Roman" pitchFamily="18" charset="0"/>
              </a:rPr>
              <a:t> 11-3-1986 </a:t>
            </a:r>
            <a:r>
              <a:rPr lang="en-US" dirty="0" err="1">
                <a:latin typeface="Times New Roman" pitchFamily="18" charset="0"/>
                <a:cs typeface="Times New Roman" pitchFamily="18" charset="0"/>
              </a:rPr>
              <a:t>ủy</a:t>
            </a:r>
            <a:r>
              <a:rPr lang="en-US" dirty="0">
                <a:latin typeface="Times New Roman" pitchFamily="18" charset="0"/>
                <a:cs typeface="Times New Roman" pitchFamily="18" charset="0"/>
              </a:rPr>
              <a:t> ban </a:t>
            </a:r>
            <a:r>
              <a:rPr lang="en-US" dirty="0" err="1">
                <a:latin typeface="Times New Roman" pitchFamily="18" charset="0"/>
                <a:cs typeface="Times New Roman" pitchFamily="18" charset="0"/>
              </a:rPr>
              <a:t>khoa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học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bảo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kỹ</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thuật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nước</a:t>
            </a:r>
            <a:r>
              <a:rPr lang="en-US" dirty="0">
                <a:latin typeface="Times New Roman" pitchFamily="18" charset="0"/>
                <a:cs typeface="Times New Roman" pitchFamily="18" charset="0"/>
              </a:rPr>
              <a:t> (nay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bộ</a:t>
            </a:r>
            <a:r>
              <a:rPr lang="en-US" dirty="0">
                <a:latin typeface="Times New Roman" pitchFamily="18" charset="0"/>
                <a:cs typeface="Times New Roman" pitchFamily="18" charset="0"/>
              </a:rPr>
              <a:t> KHCN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môi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trường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đã</a:t>
            </a:r>
            <a:r>
              <a:rPr lang="en-US" dirty="0">
                <a:latin typeface="Times New Roman" pitchFamily="18" charset="0"/>
                <a:cs typeface="Times New Roman" pitchFamily="18" charset="0"/>
              </a:rPr>
              <a:t> ban </a:t>
            </a:r>
            <a:r>
              <a:rPr lang="en-US" dirty="0" err="1">
                <a:latin typeface="Times New Roman" pitchFamily="18" charset="0"/>
                <a:cs typeface="Times New Roman" pitchFamily="18" charset="0"/>
              </a:rPr>
              <a: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tiêu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chuẩn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Việt</a:t>
            </a:r>
            <a:r>
              <a:rPr lang="en-US" dirty="0">
                <a:latin typeface="Times New Roman" pitchFamily="18" charset="0"/>
                <a:cs typeface="Times New Roman" pitchFamily="18" charset="0"/>
              </a:rPr>
              <a:t> Nam </a:t>
            </a:r>
            <a:r>
              <a:rPr lang="en-US" dirty="0" err="1">
                <a:latin typeface="Times New Roman" pitchFamily="18" charset="0"/>
                <a:cs typeface="Times New Roman" pitchFamily="18" charset="0"/>
              </a:rPr>
              <a:t>về</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kỹ</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thuật</a:t>
            </a:r>
            <a:r>
              <a:rPr lang="en-US" dirty="0">
                <a:latin typeface="Times New Roman" pitchFamily="18" charset="0"/>
                <a:cs typeface="Times New Roman" pitchFamily="18" charset="0"/>
              </a:rPr>
              <a:t> an </a:t>
            </a:r>
            <a:r>
              <a:rPr lang="en-US" dirty="0" err="1">
                <a:latin typeface="Times New Roman" pitchFamily="18" charset="0"/>
                <a:cs typeface="Times New Roman" pitchFamily="18" charset="0"/>
              </a:rPr>
              <a:t>toàn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lạnh</a:t>
            </a:r>
            <a:r>
              <a:rPr lang="en-US" dirty="0">
                <a:latin typeface="Times New Roman" pitchFamily="18" charset="0"/>
                <a:cs typeface="Times New Roman" pitchFamily="18" charset="0"/>
              </a:rPr>
              <a:t> TCVN4206-86.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hiệu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lực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từ</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ngày</a:t>
            </a:r>
            <a:r>
              <a:rPr lang="en-US" dirty="0">
                <a:latin typeface="Times New Roman" pitchFamily="18" charset="0"/>
                <a:cs typeface="Times New Roman" pitchFamily="18" charset="0"/>
              </a:rPr>
              <a:t> 1-1-1987.</a:t>
            </a:r>
          </a:p>
          <a:p>
            <a:endParaRPr lang="en-US" dirty="0" smtClean="0">
              <a:latin typeface="Times New Roman" pitchFamily="18" charset="0"/>
              <a:cs typeface="Times New Roman" pitchFamily="18" charset="0"/>
            </a:endParaRPr>
          </a:p>
          <a:p>
            <a:pPr marL="285750" indent="-285750">
              <a:buFont typeface="Wingdings" pitchFamily="2" charset="2"/>
              <a:buChar char="q"/>
            </a:pPr>
            <a:endParaRPr lang="en-US" dirty="0">
              <a:latin typeface="Times New Roman" pitchFamily="18" charset="0"/>
              <a:cs typeface="Times New Roman" pitchFamily="18" charset="0"/>
            </a:endParaRPr>
          </a:p>
        </p:txBody>
      </p:sp>
      <p:sp>
        <p:nvSpPr>
          <p:cNvPr id="5" name="Down Ribbon 4"/>
          <p:cNvSpPr/>
          <p:nvPr/>
        </p:nvSpPr>
        <p:spPr>
          <a:xfrm>
            <a:off x="243016" y="5181600"/>
            <a:ext cx="8367584" cy="609600"/>
          </a:xfrm>
          <a:prstGeom prst="ribb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Stop">
              <a:avLst/>
            </a:prstTxWarp>
          </a:bodyPr>
          <a:lstStyle/>
          <a:p>
            <a:pPr algn="ctr"/>
            <a:r>
              <a:rPr lang="vi-VN" dirty="0"/>
              <a:t>. </a:t>
            </a:r>
            <a:r>
              <a:rPr lang="en-US" dirty="0" smtClean="0"/>
              <a:t>A.</a:t>
            </a:r>
            <a:r>
              <a:rPr lang="vi-VN" dirty="0" smtClean="0"/>
              <a:t>Những </a:t>
            </a:r>
            <a:r>
              <a:rPr lang="vi-VN" dirty="0"/>
              <a:t>yêu cầu chung đối với phòng đặt máy và công việc lắp đặt.</a:t>
            </a:r>
            <a:endParaRPr lang="en-US" dirty="0"/>
          </a:p>
        </p:txBody>
      </p:sp>
    </p:spTree>
    <p:extLst>
      <p:ext uri="{BB962C8B-B14F-4D97-AF65-F5344CB8AC3E}">
        <p14:creationId xmlns:p14="http://schemas.microsoft.com/office/powerpoint/2010/main" val="30923509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990600"/>
            <a:ext cx="4358886" cy="36933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a:spAutoFit/>
          </a:bodyPr>
          <a:lstStyle/>
          <a:p>
            <a:pPr marL="285750" indent="-285750">
              <a:buFont typeface="Wingdings" pitchFamily="2" charset="2"/>
              <a:buChar char="v"/>
            </a:pPr>
            <a:r>
              <a:rPr lang="vi-VN" b="1" dirty="0"/>
              <a:t>Yêu Cầu Về Phòng Máy Và Thiết Bị</a:t>
            </a:r>
            <a:r>
              <a:rPr lang="vi-VN" dirty="0"/>
              <a:t>.</a:t>
            </a:r>
            <a:endParaRPr lang="en-US" dirty="0"/>
          </a:p>
        </p:txBody>
      </p:sp>
      <p:sp>
        <p:nvSpPr>
          <p:cNvPr id="3" name="Rectangle 2"/>
          <p:cNvSpPr/>
          <p:nvPr/>
        </p:nvSpPr>
        <p:spPr>
          <a:xfrm>
            <a:off x="762000" y="1590575"/>
            <a:ext cx="7772400" cy="369331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285750" indent="-285750">
              <a:buFont typeface="Wingdings" pitchFamily="2" charset="2"/>
              <a:buChar char="q"/>
            </a:pPr>
            <a:r>
              <a:rPr lang="vi-VN" dirty="0">
                <a:latin typeface="Times New Roman" pitchFamily="18" charset="0"/>
                <a:cs typeface="Times New Roman" pitchFamily="18" charset="0"/>
              </a:rPr>
              <a:t>Các hệ thống lạnh có môi chất thuộc nhóm 2 và 3 phải bố trí phòng máy và thiết bị cách các cơ sở sinh hoạt, công cộng từ 50m trở </a:t>
            </a:r>
            <a:r>
              <a:rPr lang="vi-VN" dirty="0" smtClean="0">
                <a:latin typeface="Times New Roman" pitchFamily="18" charset="0"/>
                <a:cs typeface="Times New Roman" pitchFamily="18" charset="0"/>
              </a:rPr>
              <a:t>lên</a:t>
            </a:r>
            <a:r>
              <a:rPr lang="en-US" dirty="0" smtClean="0">
                <a:latin typeface="Times New Roman" pitchFamily="18" charset="0"/>
                <a:cs typeface="Times New Roman" pitchFamily="18" charset="0"/>
              </a:rPr>
              <a:t>.</a:t>
            </a:r>
          </a:p>
          <a:p>
            <a:pPr marL="285750" lvl="0" indent="-285750">
              <a:buFont typeface="Wingdings" pitchFamily="2" charset="2"/>
              <a:buChar char="q"/>
            </a:pPr>
            <a:r>
              <a:rPr lang="en-US" dirty="0" err="1"/>
              <a:t>Phòng</a:t>
            </a:r>
            <a:r>
              <a:rPr lang="en-US" dirty="0"/>
              <a:t> </a:t>
            </a:r>
            <a:r>
              <a:rPr lang="en-US" dirty="0" err="1"/>
              <a:t>máy</a:t>
            </a:r>
            <a:r>
              <a:rPr lang="en-US" dirty="0"/>
              <a:t> </a:t>
            </a:r>
            <a:r>
              <a:rPr lang="en-US" dirty="0" err="1"/>
              <a:t>nên</a:t>
            </a:r>
            <a:r>
              <a:rPr lang="en-US" dirty="0"/>
              <a:t> </a:t>
            </a:r>
            <a:r>
              <a:rPr lang="en-US" dirty="0" err="1"/>
              <a:t>bố</a:t>
            </a:r>
            <a:r>
              <a:rPr lang="en-US" dirty="0"/>
              <a:t> </a:t>
            </a:r>
            <a:r>
              <a:rPr lang="en-US" dirty="0" err="1"/>
              <a:t>trí</a:t>
            </a:r>
            <a:r>
              <a:rPr lang="en-US" dirty="0"/>
              <a:t> ở </a:t>
            </a:r>
            <a:r>
              <a:rPr lang="en-US" dirty="0" err="1"/>
              <a:t>tầng</a:t>
            </a:r>
            <a:r>
              <a:rPr lang="en-US" dirty="0"/>
              <a:t> </a:t>
            </a:r>
            <a:r>
              <a:rPr lang="en-US" dirty="0" err="1"/>
              <a:t>trệt</a:t>
            </a:r>
            <a:r>
              <a:rPr lang="en-US" dirty="0" smtClean="0"/>
              <a:t>.</a:t>
            </a:r>
          </a:p>
          <a:p>
            <a:pPr marL="285750" lvl="0" indent="-285750">
              <a:buFont typeface="Wingdings" pitchFamily="2" charset="2"/>
              <a:buChar char="q"/>
            </a:pPr>
            <a:r>
              <a:rPr lang="vi-VN" dirty="0">
                <a:latin typeface="Times New Roman" pitchFamily="18" charset="0"/>
                <a:cs typeface="Times New Roman" pitchFamily="18" charset="0"/>
              </a:rPr>
              <a:t>Phòng máy và thiết bị phải được đặt quạt gió đẩy và hút, năng suất hút trong 1 giờ gấp 2 lần thể tích </a:t>
            </a:r>
            <a:r>
              <a:rPr lang="vi-VN" dirty="0" smtClean="0">
                <a:latin typeface="Times New Roman" pitchFamily="18" charset="0"/>
                <a:cs typeface="Times New Roman" pitchFamily="18" charset="0"/>
              </a:rPr>
              <a:t>phòng</a:t>
            </a:r>
            <a:endParaRPr lang="en-US" dirty="0" smtClean="0">
              <a:latin typeface="Times New Roman" pitchFamily="18" charset="0"/>
              <a:cs typeface="Times New Roman" pitchFamily="18" charset="0"/>
            </a:endParaRPr>
          </a:p>
          <a:p>
            <a:pPr marL="285750" lvl="0" indent="-285750">
              <a:buFont typeface="Wingdings" pitchFamily="2" charset="2"/>
              <a:buChar char="q"/>
            </a:pPr>
            <a:r>
              <a:rPr lang="vi-VN" dirty="0">
                <a:latin typeface="Times New Roman" pitchFamily="18" charset="0"/>
                <a:cs typeface="Times New Roman" pitchFamily="18" charset="0"/>
              </a:rPr>
              <a:t>Bệ máy và tổ hợp máy không được làm liền với móng tường và các kết cấu xây dựng khác  của nhà </a:t>
            </a:r>
            <a:r>
              <a:rPr lang="vi-VN" dirty="0" smtClean="0">
                <a:latin typeface="Times New Roman" pitchFamily="18" charset="0"/>
                <a:cs typeface="Times New Roman" pitchFamily="18" charset="0"/>
              </a:rPr>
              <a:t>xưởng</a:t>
            </a:r>
            <a:endParaRPr lang="en-US" dirty="0" smtClean="0">
              <a:latin typeface="Times New Roman" pitchFamily="18" charset="0"/>
              <a:cs typeface="Times New Roman" pitchFamily="18" charset="0"/>
            </a:endParaRPr>
          </a:p>
          <a:p>
            <a:pPr marL="285750" indent="-285750">
              <a:buFont typeface="Wingdings" pitchFamily="2" charset="2"/>
              <a:buChar char="q"/>
            </a:pPr>
            <a:r>
              <a:rPr lang="en-US" dirty="0" err="1">
                <a:latin typeface="Times New Roman" pitchFamily="18" charset="0"/>
                <a:cs typeface="Times New Roman" pitchFamily="18" charset="0"/>
              </a:rPr>
              <a:t>Diện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tích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cửa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sổ</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phải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đảm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bảo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tỉ</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lệ</a:t>
            </a:r>
            <a:r>
              <a:rPr lang="en-US" dirty="0">
                <a:latin typeface="Times New Roman" pitchFamily="18" charset="0"/>
                <a:cs typeface="Times New Roman" pitchFamily="18" charset="0"/>
              </a:rPr>
              <a:t> 0.03 m</a:t>
            </a:r>
            <a:r>
              <a:rPr lang="en-US" baseline="30000" dirty="0">
                <a:latin typeface="Times New Roman" pitchFamily="18" charset="0"/>
                <a:cs typeface="Times New Roman" pitchFamily="18" charset="0"/>
              </a:rPr>
              <a:t>2</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trên</a:t>
            </a:r>
            <a:r>
              <a:rPr lang="en-US" dirty="0">
                <a:latin typeface="Times New Roman" pitchFamily="18" charset="0"/>
                <a:cs typeface="Times New Roman" pitchFamily="18" charset="0"/>
              </a:rPr>
              <a:t> 1m</a:t>
            </a:r>
            <a:r>
              <a:rPr lang="en-US" baseline="30000" dirty="0">
                <a:latin typeface="Times New Roman" pitchFamily="18" charset="0"/>
                <a:cs typeface="Times New Roman" pitchFamily="18" charset="0"/>
              </a:rPr>
              <a:t>3</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tích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phòng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đảm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bảo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chiếu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nhiên</a:t>
            </a:r>
            <a:r>
              <a:rPr lang="en-US" dirty="0" smtClean="0">
                <a:latin typeface="Times New Roman" pitchFamily="18" charset="0"/>
                <a:cs typeface="Times New Roman" pitchFamily="18" charset="0"/>
              </a:rPr>
              <a:t>.</a:t>
            </a:r>
          </a:p>
          <a:p>
            <a:pPr marL="285750" lvl="0" indent="-285750">
              <a:buFont typeface="Wingdings" pitchFamily="2" charset="2"/>
              <a:buChar char="q"/>
            </a:pPr>
            <a:r>
              <a:rPr lang="en-US" dirty="0" err="1">
                <a:latin typeface="Times New Roman" pitchFamily="18" charset="0"/>
                <a:cs typeface="Times New Roman" pitchFamily="18" charset="0"/>
              </a:rPr>
              <a:t>Bệ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máy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tổ</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hợp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máy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được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liền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với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móng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tường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cấu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xây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dựng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xưởng</a:t>
            </a:r>
            <a:r>
              <a:rPr lang="en-US" dirty="0">
                <a:latin typeface="Times New Roman" pitchFamily="18" charset="0"/>
                <a:cs typeface="Times New Roman" pitchFamily="18" charset="0"/>
              </a:rPr>
              <a:t>.</a:t>
            </a:r>
          </a:p>
          <a:p>
            <a:pPr marL="285750" indent="-285750">
              <a:buFont typeface="Wingdings" pitchFamily="2" charset="2"/>
              <a:buChar char="q"/>
            </a:pPr>
            <a:endParaRPr lang="en-US" dirty="0">
              <a:latin typeface="Times New Roman" pitchFamily="18" charset="0"/>
              <a:cs typeface="Times New Roman" pitchFamily="18" charset="0"/>
            </a:endParaRPr>
          </a:p>
          <a:p>
            <a:pPr marL="285750" lvl="0" indent="-285750">
              <a:buFont typeface="Wingdings" pitchFamily="2" charset="2"/>
              <a:buChar char="q"/>
            </a:pPr>
            <a:r>
              <a:rPr lang="vi-VN" dirty="0">
                <a:latin typeface="Times New Roman" pitchFamily="18" charset="0"/>
                <a:cs typeface="Times New Roman" pitchFamily="18" charset="0"/>
              </a:rPr>
              <a:t>Ở mỗi phòng máy và thiết bị phải niêm yết sơ đồ nguyên lý hệ thống lạnh</a:t>
            </a:r>
            <a:endParaRPr lang="en-US" dirty="0">
              <a:latin typeface="Times New Roman" pitchFamily="18" charset="0"/>
              <a:cs typeface="Times New Roman" pitchFamily="18" charset="0"/>
            </a:endParaRPr>
          </a:p>
        </p:txBody>
      </p:sp>
      <p:sp>
        <p:nvSpPr>
          <p:cNvPr id="4" name="Rectangle 3"/>
          <p:cNvSpPr/>
          <p:nvPr/>
        </p:nvSpPr>
        <p:spPr>
          <a:xfrm>
            <a:off x="762000" y="5283894"/>
            <a:ext cx="7543800" cy="646331"/>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285750" indent="-285750">
              <a:buFont typeface="Wingdings" pitchFamily="2" charset="2"/>
              <a:buChar char="q"/>
            </a:pPr>
            <a:r>
              <a:rPr lang="vi-VN" dirty="0">
                <a:latin typeface="Times New Roman" pitchFamily="18" charset="0"/>
                <a:cs typeface="Times New Roman" pitchFamily="18" charset="0"/>
              </a:rPr>
              <a:t>Phòng máy và thiết bị phải được trang bị những phương tiện, phòng chống cháy nổ, vệ sinh an toàn điện và có tủ thuốc gia đình trong </a:t>
            </a:r>
            <a:r>
              <a:rPr lang="vi-VN" dirty="0" smtClean="0">
                <a:latin typeface="Times New Roman" pitchFamily="18" charset="0"/>
                <a:cs typeface="Times New Roman" pitchFamily="18" charset="0"/>
              </a:rPr>
              <a:t>đó</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7521428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845749"/>
            <a:ext cx="3223959" cy="369332"/>
          </a:xfrm>
          <a:prstGeom prst="rect">
            <a:avLst/>
          </a:prstGeom>
        </p:spPr>
        <p:style>
          <a:lnRef idx="1">
            <a:schemeClr val="accent4"/>
          </a:lnRef>
          <a:fillRef idx="2">
            <a:schemeClr val="accent4"/>
          </a:fillRef>
          <a:effectRef idx="1">
            <a:schemeClr val="accent4"/>
          </a:effectRef>
          <a:fontRef idx="minor">
            <a:schemeClr val="dk1"/>
          </a:fontRef>
        </p:style>
        <p:txBody>
          <a:bodyPr wrap="none">
            <a:prstTxWarp prst="textPlain">
              <a:avLst/>
            </a:prstTxWarp>
            <a:spAutoFit/>
          </a:bodyPr>
          <a:lstStyle/>
          <a:p>
            <a:r>
              <a:rPr lang="vi-VN" dirty="0">
                <a:latin typeface="Times New Roman" pitchFamily="18" charset="0"/>
                <a:cs typeface="Times New Roman" pitchFamily="18" charset="0"/>
              </a:rPr>
              <a:t>Yêu Cầu Khi Nắp Đặt Máy Nén</a:t>
            </a:r>
            <a:r>
              <a:rPr lang="vi-VN" dirty="0"/>
              <a:t>.</a:t>
            </a:r>
            <a:endParaRPr lang="en-US" dirty="0"/>
          </a:p>
        </p:txBody>
      </p:sp>
      <p:sp>
        <p:nvSpPr>
          <p:cNvPr id="3" name="Rectangle 2"/>
          <p:cNvSpPr/>
          <p:nvPr/>
        </p:nvSpPr>
        <p:spPr>
          <a:xfrm>
            <a:off x="998838" y="1600200"/>
            <a:ext cx="8153400" cy="2862322"/>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285750" indent="-285750">
              <a:buFont typeface="Wingdings" pitchFamily="2" charset="2"/>
              <a:buChar char="q"/>
            </a:pPr>
            <a:r>
              <a:rPr lang="vi-VN" dirty="0" smtClean="0">
                <a:latin typeface="Times New Roman" pitchFamily="18" charset="0"/>
                <a:cs typeface="Times New Roman" pitchFamily="18" charset="0"/>
              </a:rPr>
              <a:t>Máy nén đặt trong phòng có thể tích đủ lớn, không làm ẩm ướt và đủ thoáng, không đặt máy gần các nguồn điện</a:t>
            </a:r>
            <a:r>
              <a:rPr lang="en-US" dirty="0" smtClean="0">
                <a:latin typeface="Times New Roman" pitchFamily="18" charset="0"/>
                <a:cs typeface="Times New Roman" pitchFamily="18" charset="0"/>
              </a:rPr>
              <a:t>.</a:t>
            </a:r>
          </a:p>
          <a:p>
            <a:pPr marL="285750" indent="-285750">
              <a:buFont typeface="Wingdings" pitchFamily="2" charset="2"/>
              <a:buChar char="q"/>
            </a:pPr>
            <a:r>
              <a:rPr lang="vi-VN" dirty="0" smtClean="0">
                <a:latin typeface="Times New Roman" pitchFamily="18" charset="0"/>
                <a:cs typeface="Times New Roman" pitchFamily="18" charset="0"/>
              </a:rPr>
              <a:t>Tổ hợp máy nén, dàn ngưng, làm mát bằng không khí phải đảm bảo cách tường ít nhất là 10-30cm</a:t>
            </a:r>
            <a:endParaRPr lang="en-US" dirty="0" smtClean="0">
              <a:latin typeface="Times New Roman" pitchFamily="18" charset="0"/>
              <a:cs typeface="Times New Roman" pitchFamily="18" charset="0"/>
            </a:endParaRPr>
          </a:p>
          <a:p>
            <a:pPr marL="285750" lvl="0" indent="-285750">
              <a:buFont typeface="Wingdings" pitchFamily="2" charset="2"/>
              <a:buChar char="q"/>
            </a:pP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máy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suất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nhỏ</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đặt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giảm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chấn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bằng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cao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Nhưng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máy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suát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lớn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phải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đặt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bệ</a:t>
            </a:r>
            <a:r>
              <a:rPr lang="en-US" dirty="0">
                <a:latin typeface="Times New Roman" pitchFamily="18" charset="0"/>
                <a:cs typeface="Times New Roman" pitchFamily="18" charset="0"/>
              </a:rPr>
              <a:t> xi </a:t>
            </a:r>
            <a:r>
              <a:rPr lang="en-US" dirty="0" err="1">
                <a:latin typeface="Times New Roman" pitchFamily="18" charset="0"/>
                <a:cs typeface="Times New Roman" pitchFamily="18" charset="0"/>
              </a:rPr>
              <a:t>măng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đổ</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bộ</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giảm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chấn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a:t>
            </a:r>
          </a:p>
          <a:p>
            <a:pPr marL="285750" indent="-285750">
              <a:buFont typeface="Wingdings" pitchFamily="2" charset="2"/>
              <a:buChar char="q"/>
            </a:pPr>
            <a:endParaRPr lang="en-US" dirty="0" smtClean="0">
              <a:latin typeface="Times New Roman" pitchFamily="18" charset="0"/>
              <a:cs typeface="Times New Roman" pitchFamily="18" charset="0"/>
            </a:endParaRPr>
          </a:p>
          <a:p>
            <a:pPr marL="285750" lvl="0" indent="-285750">
              <a:buFont typeface="Wingdings" pitchFamily="2" charset="2"/>
              <a:buChar char="q"/>
            </a:pPr>
            <a:r>
              <a:rPr lang="en-US" dirty="0" err="1">
                <a:latin typeface="Times New Roman" pitchFamily="18" charset="0"/>
                <a:cs typeface="Times New Roman" pitchFamily="18" charset="0"/>
              </a:rPr>
              <a:t>Tổ</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hợp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máy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phải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được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đặt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cao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nền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ướt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dễ</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dàng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sinh</a:t>
            </a:r>
            <a:r>
              <a:rPr lang="en-US" dirty="0">
                <a:latin typeface="Times New Roman" pitchFamily="18" charset="0"/>
                <a:cs typeface="Times New Roman" pitchFamily="18" charset="0"/>
              </a:rPr>
              <a:t>.</a:t>
            </a:r>
          </a:p>
          <a:p>
            <a:pPr marL="285750" indent="-285750">
              <a:buFont typeface="Wingdings" pitchFamily="2" charset="2"/>
              <a:buChar char="q"/>
            </a:pPr>
            <a:r>
              <a:rPr lang="vi-VN" dirty="0">
                <a:latin typeface="Times New Roman" pitchFamily="18" charset="0"/>
                <a:cs typeface="Times New Roman" pitchFamily="18" charset="0"/>
              </a:rPr>
              <a:t>Bệ máy phải có các rảnh, khe để thoát dầu nhớt chảy</a:t>
            </a:r>
            <a:endParaRPr lang="en-US" dirty="0">
              <a:latin typeface="Times New Roman" pitchFamily="18" charset="0"/>
              <a:cs typeface="Times New Roman" pitchFamily="18" charset="0"/>
            </a:endParaRPr>
          </a:p>
        </p:txBody>
      </p:sp>
      <p:sp>
        <p:nvSpPr>
          <p:cNvPr id="4" name="Rectangle 3"/>
          <p:cNvSpPr/>
          <p:nvPr/>
        </p:nvSpPr>
        <p:spPr>
          <a:xfrm>
            <a:off x="304800" y="4800600"/>
            <a:ext cx="4104650" cy="369332"/>
          </a:xfrm>
          <a:prstGeom prst="rect">
            <a:avLst/>
          </a:prstGeom>
        </p:spPr>
        <p:style>
          <a:lnRef idx="2">
            <a:schemeClr val="accent6"/>
          </a:lnRef>
          <a:fillRef idx="1">
            <a:schemeClr val="lt1"/>
          </a:fillRef>
          <a:effectRef idx="0">
            <a:schemeClr val="accent6"/>
          </a:effectRef>
          <a:fontRef idx="minor">
            <a:schemeClr val="dk1"/>
          </a:fontRef>
        </p:style>
        <p:txBody>
          <a:bodyPr wrap="none">
            <a:prstTxWarp prst="textPlain">
              <a:avLst/>
            </a:prstTxWarp>
            <a:spAutoFit/>
          </a:bodyPr>
          <a:lstStyle/>
          <a:p>
            <a:r>
              <a:rPr lang="en-US" dirty="0" err="1"/>
              <a:t>Yêu</a:t>
            </a:r>
            <a:r>
              <a:rPr lang="en-US" dirty="0"/>
              <a:t> </a:t>
            </a:r>
            <a:r>
              <a:rPr lang="en-US" dirty="0" err="1"/>
              <a:t>Cầu</a:t>
            </a:r>
            <a:r>
              <a:rPr lang="en-US" dirty="0"/>
              <a:t> </a:t>
            </a:r>
            <a:r>
              <a:rPr lang="en-US" dirty="0" err="1"/>
              <a:t>Khi</a:t>
            </a:r>
            <a:r>
              <a:rPr lang="en-US" dirty="0"/>
              <a:t> </a:t>
            </a:r>
            <a:r>
              <a:rPr lang="en-US" dirty="0" err="1"/>
              <a:t>L</a:t>
            </a:r>
            <a:r>
              <a:rPr lang="en-US" dirty="0" err="1" smtClean="0"/>
              <a:t>ắp</a:t>
            </a:r>
            <a:r>
              <a:rPr lang="en-US" dirty="0" smtClean="0"/>
              <a:t> </a:t>
            </a:r>
            <a:r>
              <a:rPr lang="en-US" dirty="0" err="1"/>
              <a:t>Đặt</a:t>
            </a:r>
            <a:r>
              <a:rPr lang="en-US" dirty="0"/>
              <a:t> </a:t>
            </a:r>
            <a:r>
              <a:rPr lang="en-US" dirty="0" err="1"/>
              <a:t>Hệ</a:t>
            </a:r>
            <a:r>
              <a:rPr lang="en-US" dirty="0"/>
              <a:t> </a:t>
            </a:r>
            <a:r>
              <a:rPr lang="en-US" dirty="0" err="1"/>
              <a:t>Thống</a:t>
            </a:r>
            <a:r>
              <a:rPr lang="en-US" dirty="0"/>
              <a:t> </a:t>
            </a:r>
            <a:r>
              <a:rPr lang="en-US" dirty="0" err="1"/>
              <a:t>Lạnh</a:t>
            </a:r>
            <a:r>
              <a:rPr lang="en-US" b="1" dirty="0"/>
              <a:t>.</a:t>
            </a:r>
            <a:endParaRPr lang="en-US" dirty="0"/>
          </a:p>
        </p:txBody>
      </p:sp>
      <p:sp>
        <p:nvSpPr>
          <p:cNvPr id="5" name="Rectangle 4"/>
          <p:cNvSpPr/>
          <p:nvPr/>
        </p:nvSpPr>
        <p:spPr>
          <a:xfrm>
            <a:off x="998838" y="5410200"/>
            <a:ext cx="6011562" cy="923330"/>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285750" indent="-285750">
              <a:buFont typeface="Wingdings" pitchFamily="2" charset="2"/>
              <a:buChar char="q"/>
            </a:pPr>
            <a:r>
              <a:rPr lang="vi-VN" dirty="0"/>
              <a:t>. </a:t>
            </a:r>
            <a:r>
              <a:rPr lang="vi-VN" dirty="0">
                <a:latin typeface="Times New Roman" pitchFamily="18" charset="0"/>
                <a:cs typeface="Times New Roman" pitchFamily="18" charset="0"/>
              </a:rPr>
              <a:t>yêu cầu thử bền và thử độ kín</a:t>
            </a:r>
            <a:r>
              <a:rPr lang="vi-VN" dirty="0" smtClean="0"/>
              <a:t>.</a:t>
            </a:r>
            <a:endParaRPr lang="en-US" dirty="0" smtClean="0"/>
          </a:p>
          <a:p>
            <a:pPr marL="285750" indent="-285750">
              <a:buFont typeface="Wingdings" pitchFamily="2" charset="2"/>
              <a:buChar char="q"/>
            </a:pPr>
            <a:r>
              <a:rPr lang="vi-VN" dirty="0">
                <a:latin typeface="Times New Roman" pitchFamily="18" charset="0"/>
                <a:cs typeface="Times New Roman" pitchFamily="18" charset="0"/>
              </a:rPr>
              <a:t>Trình tự lắp đặt máy lạnh được lắp ráp đồng bộ ở dạng tổ </a:t>
            </a:r>
            <a:r>
              <a:rPr lang="vi-VN" dirty="0" smtClean="0">
                <a:latin typeface="Times New Roman" pitchFamily="18" charset="0"/>
                <a:cs typeface="Times New Roman" pitchFamily="18" charset="0"/>
              </a:rPr>
              <a:t>hợp</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2688707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762000"/>
            <a:ext cx="7924800" cy="2308324"/>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342900" lvl="0" indent="-342900">
              <a:buFont typeface="Wingdings" pitchFamily="2" charset="2"/>
              <a:buChar char="q"/>
            </a:pPr>
            <a:r>
              <a:rPr lang="en-US" dirty="0" err="1">
                <a:latin typeface="Times New Roman" pitchFamily="18" charset="0"/>
                <a:cs typeface="Times New Roman" pitchFamily="18" charset="0"/>
              </a:rPr>
              <a:t>Lắp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đặt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tổ</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hợp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máy</a:t>
            </a:r>
            <a:r>
              <a:rPr lang="en-US" dirty="0">
                <a:latin typeface="Times New Roman" pitchFamily="18" charset="0"/>
                <a:cs typeface="Times New Roman" pitchFamily="18" charset="0"/>
              </a:rPr>
              <a:t>.</a:t>
            </a:r>
          </a:p>
          <a:p>
            <a:pPr marL="342900" lvl="0" indent="-342900">
              <a:buFont typeface="Wingdings" pitchFamily="2" charset="2"/>
              <a:buChar char="q"/>
            </a:pPr>
            <a:r>
              <a:rPr lang="en-US" dirty="0" err="1">
                <a:latin typeface="Times New Roman" pitchFamily="18" charset="0"/>
                <a:cs typeface="Times New Roman" pitchFamily="18" charset="0"/>
              </a:rPr>
              <a:t>Nối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dẫn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lỏng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từ</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máy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đến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tới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thiết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ngưng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tụ</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thiết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bị</a:t>
            </a:r>
            <a:r>
              <a:rPr lang="en-US" dirty="0">
                <a:latin typeface="Times New Roman" pitchFamily="18" charset="0"/>
                <a:cs typeface="Times New Roman" pitchFamily="18" charset="0"/>
              </a:rPr>
              <a:t> bay </a:t>
            </a:r>
            <a:r>
              <a:rPr lang="en-US" dirty="0" err="1">
                <a:latin typeface="Times New Roman" pitchFamily="18" charset="0"/>
                <a:cs typeface="Times New Roman" pitchFamily="18" charset="0"/>
              </a:rPr>
              <a:t>hơi</a:t>
            </a:r>
            <a:r>
              <a:rPr lang="en-US" dirty="0">
                <a:latin typeface="Times New Roman" pitchFamily="18" charset="0"/>
                <a:cs typeface="Times New Roman" pitchFamily="18" charset="0"/>
              </a:rPr>
              <a:t>.</a:t>
            </a:r>
          </a:p>
          <a:p>
            <a:pPr marL="342900" lvl="0" indent="-342900">
              <a:buFont typeface="Wingdings" pitchFamily="2" charset="2"/>
              <a:buChar char="q"/>
            </a:pPr>
            <a:r>
              <a:rPr lang="en-US" dirty="0" err="1">
                <a:latin typeface="Times New Roman" pitchFamily="18" charset="0"/>
                <a:cs typeface="Times New Roman" pitchFamily="18" charset="0"/>
              </a:rPr>
              <a:t>Lắp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áp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kế</a:t>
            </a:r>
            <a:r>
              <a:rPr lang="en-US" dirty="0">
                <a:latin typeface="Times New Roman" pitchFamily="18" charset="0"/>
                <a:cs typeface="Times New Roman" pitchFamily="18" charset="0"/>
              </a:rPr>
              <a:t>, van an </a:t>
            </a:r>
            <a:r>
              <a:rPr lang="en-US" dirty="0" err="1">
                <a:latin typeface="Times New Roman" pitchFamily="18" charset="0"/>
                <a:cs typeface="Times New Roman" pitchFamily="18" charset="0"/>
              </a:rPr>
              <a:t>toàn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đường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dẫn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nước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nước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muối</a:t>
            </a:r>
            <a:r>
              <a:rPr lang="en-US" dirty="0">
                <a:latin typeface="Times New Roman" pitchFamily="18" charset="0"/>
                <a:cs typeface="Times New Roman" pitchFamily="18" charset="0"/>
              </a:rPr>
              <a:t>.</a:t>
            </a:r>
          </a:p>
          <a:p>
            <a:pPr marL="342900" lvl="0" indent="-342900">
              <a:buFont typeface="Wingdings" pitchFamily="2" charset="2"/>
              <a:buChar char="q"/>
            </a:pPr>
            <a:r>
              <a:rPr lang="en-US" dirty="0" err="1">
                <a:latin typeface="Times New Roman" pitchFamily="18" charset="0"/>
                <a:cs typeface="Times New Roman" pitchFamily="18" charset="0"/>
              </a:rPr>
              <a:t>Lắp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áp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điện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thiết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điện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bảng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điều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khiển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mạch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cung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cấp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nguồn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mạch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điều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bảo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a:t>
            </a:r>
          </a:p>
          <a:p>
            <a:pPr marL="342900" lvl="0" indent="-342900">
              <a:buFont typeface="Wingdings" pitchFamily="2" charset="2"/>
              <a:buChar char="q"/>
            </a:pPr>
            <a:r>
              <a:rPr lang="en-US" dirty="0" err="1">
                <a:latin typeface="Times New Roman" pitchFamily="18" charset="0"/>
                <a:cs typeface="Times New Roman" pitchFamily="18" charset="0"/>
              </a:rPr>
              <a:t>Phải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kỹ</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bền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môi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toàn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bộ</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thống</a:t>
            </a:r>
            <a:r>
              <a:rPr lang="en-US" dirty="0">
                <a:latin typeface="Times New Roman" pitchFamily="18" charset="0"/>
                <a:cs typeface="Times New Roman" pitchFamily="18" charset="0"/>
              </a:rPr>
              <a:t>.</a:t>
            </a:r>
          </a:p>
          <a:p>
            <a:pPr marL="342900" lvl="0" indent="-342900">
              <a:buFont typeface="Wingdings" pitchFamily="2" charset="2"/>
              <a:buChar char="q"/>
            </a:pPr>
            <a:r>
              <a:rPr lang="en-US" dirty="0" err="1">
                <a:latin typeface="Times New Roman" pitchFamily="18" charset="0"/>
                <a:cs typeface="Times New Roman" pitchFamily="18" charset="0"/>
              </a:rPr>
              <a:t>Hút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cẩn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thận</a:t>
            </a:r>
            <a:r>
              <a:rPr lang="en-US" dirty="0">
                <a:latin typeface="Times New Roman" pitchFamily="18" charset="0"/>
                <a:cs typeface="Times New Roman" pitchFamily="18" charset="0"/>
              </a:rPr>
              <a:t>.</a:t>
            </a:r>
          </a:p>
          <a:p>
            <a:pPr marL="342900" lvl="0" indent="-342900">
              <a:buFont typeface="Wingdings" pitchFamily="2" charset="2"/>
              <a:buChar char="q"/>
            </a:pPr>
            <a:r>
              <a:rPr lang="en-US" dirty="0" err="1">
                <a:latin typeface="Times New Roman" pitchFamily="18" charset="0"/>
                <a:cs typeface="Times New Roman" pitchFamily="18" charset="0"/>
              </a:rPr>
              <a:t>Nạp</a:t>
            </a:r>
            <a:r>
              <a:rPr lang="en-US" dirty="0">
                <a:latin typeface="Times New Roman" pitchFamily="18" charset="0"/>
                <a:cs typeface="Times New Roman" pitchFamily="18" charset="0"/>
              </a:rPr>
              <a:t> gas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chạy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thống</a:t>
            </a:r>
            <a:r>
              <a:rPr lang="en-US" dirty="0" smtClean="0">
                <a:latin typeface="Times New Roman" pitchFamily="18" charset="0"/>
                <a:cs typeface="Times New Roman" pitchFamily="18" charset="0"/>
              </a:rPr>
              <a:t>.</a:t>
            </a:r>
          </a:p>
        </p:txBody>
      </p:sp>
      <p:sp>
        <p:nvSpPr>
          <p:cNvPr id="3" name="Rectangle 2"/>
          <p:cNvSpPr/>
          <p:nvPr/>
        </p:nvSpPr>
        <p:spPr>
          <a:xfrm>
            <a:off x="381000" y="3244334"/>
            <a:ext cx="3454792" cy="369332"/>
          </a:xfrm>
          <a:prstGeom prst="rect">
            <a:avLst/>
          </a:prstGeom>
        </p:spPr>
        <p:style>
          <a:lnRef idx="1">
            <a:schemeClr val="accent4"/>
          </a:lnRef>
          <a:fillRef idx="3">
            <a:schemeClr val="accent4"/>
          </a:fillRef>
          <a:effectRef idx="2">
            <a:schemeClr val="accent4"/>
          </a:effectRef>
          <a:fontRef idx="minor">
            <a:schemeClr val="lt1"/>
          </a:fontRef>
        </p:style>
        <p:txBody>
          <a:bodyPr wrap="none">
            <a:spAutoFit/>
          </a:bodyPr>
          <a:lstStyle/>
          <a:p>
            <a:r>
              <a:rPr lang="vi-VN" dirty="0"/>
              <a:t>. yêu cầu thử bền và thử độ kín.</a:t>
            </a:r>
            <a:endParaRPr lang="en-US" dirty="0"/>
          </a:p>
        </p:txBody>
      </p:sp>
      <p:sp>
        <p:nvSpPr>
          <p:cNvPr id="4" name="Rectangle 3"/>
          <p:cNvSpPr/>
          <p:nvPr/>
        </p:nvSpPr>
        <p:spPr>
          <a:xfrm>
            <a:off x="609600" y="3886200"/>
            <a:ext cx="1764495" cy="369332"/>
          </a:xfrm>
          <a:prstGeom prst="rect">
            <a:avLst/>
          </a:prstGeom>
        </p:spPr>
        <p:txBody>
          <a:bodyPr wrap="square">
            <a:spAutoFit/>
          </a:bodyPr>
          <a:lstStyle/>
          <a:p>
            <a:pPr marL="285750" indent="-285750">
              <a:buFont typeface="Wingdings" pitchFamily="2" charset="2"/>
              <a:buChar char="v"/>
            </a:pP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Bền</a:t>
            </a:r>
            <a:r>
              <a:rPr lang="en-US" b="1" dirty="0"/>
              <a:t>.</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74735702"/>
              </p:ext>
            </p:extLst>
          </p:nvPr>
        </p:nvGraphicFramePr>
        <p:xfrm>
          <a:off x="902092" y="4419601"/>
          <a:ext cx="5867399" cy="1572260"/>
        </p:xfrm>
        <a:graphic>
          <a:graphicData uri="http://schemas.openxmlformats.org/drawingml/2006/table">
            <a:tbl>
              <a:tblPr firstRow="1" firstCol="1" bandRow="1">
                <a:tableStyleId>{5C22544A-7EE6-4342-B048-85BDC9FD1C3A}</a:tableStyleId>
              </a:tblPr>
              <a:tblGrid>
                <a:gridCol w="1418537"/>
                <a:gridCol w="1729951"/>
                <a:gridCol w="2718911"/>
              </a:tblGrid>
              <a:tr h="502920">
                <a:tc>
                  <a:txBody>
                    <a:bodyPr/>
                    <a:lstStyle/>
                    <a:p>
                      <a:pPr indent="228600" algn="just">
                        <a:spcBef>
                          <a:spcPts val="600"/>
                        </a:spcBef>
                        <a:spcAft>
                          <a:spcPts val="0"/>
                        </a:spcAft>
                      </a:pPr>
                      <a:r>
                        <a:rPr lang="vi-VN" sz="1400" dirty="0">
                          <a:effectLst/>
                        </a:rPr>
                        <a:t>Hệ thống lạnh</a:t>
                      </a:r>
                      <a:endParaRPr lang="en-US" sz="1400" b="1" dirty="0">
                        <a:solidFill>
                          <a:srgbClr val="000000"/>
                        </a:solidFill>
                        <a:effectLst/>
                        <a:latin typeface="Times New Roman"/>
                        <a:ea typeface="Arial"/>
                      </a:endParaRPr>
                    </a:p>
                  </a:txBody>
                  <a:tcPr marL="68580" marR="68580" marT="0" marB="0"/>
                </a:tc>
                <a:tc>
                  <a:txBody>
                    <a:bodyPr/>
                    <a:lstStyle/>
                    <a:p>
                      <a:pPr indent="228600" algn="just">
                        <a:spcBef>
                          <a:spcPts val="600"/>
                        </a:spcBef>
                        <a:spcAft>
                          <a:spcPts val="0"/>
                        </a:spcAft>
                      </a:pPr>
                      <a:r>
                        <a:rPr lang="vi-VN" sz="1400">
                          <a:effectLst/>
                        </a:rPr>
                        <a:t>Bộ phận</a:t>
                      </a:r>
                      <a:endParaRPr lang="en-US" sz="1400" b="1">
                        <a:solidFill>
                          <a:srgbClr val="000000"/>
                        </a:solidFill>
                        <a:effectLst/>
                        <a:latin typeface="Times New Roman"/>
                        <a:ea typeface="Arial"/>
                      </a:endParaRPr>
                    </a:p>
                  </a:txBody>
                  <a:tcPr marL="68580" marR="68580" marT="0" marB="0"/>
                </a:tc>
                <a:tc>
                  <a:txBody>
                    <a:bodyPr/>
                    <a:lstStyle/>
                    <a:p>
                      <a:pPr indent="228600" algn="just">
                        <a:spcBef>
                          <a:spcPts val="600"/>
                        </a:spcBef>
                        <a:spcAft>
                          <a:spcPts val="0"/>
                        </a:spcAft>
                      </a:pPr>
                      <a:r>
                        <a:rPr lang="vi-VN" sz="1400">
                          <a:effectLst/>
                        </a:rPr>
                        <a:t>Áp suất thử</a:t>
                      </a:r>
                      <a:endParaRPr lang="en-US" sz="1400" b="1">
                        <a:solidFill>
                          <a:srgbClr val="000000"/>
                        </a:solidFill>
                        <a:effectLst/>
                        <a:latin typeface="Times New Roman"/>
                        <a:ea typeface="Arial"/>
                      </a:endParaRPr>
                    </a:p>
                  </a:txBody>
                  <a:tcPr marL="68580" marR="68580" marT="0" marB="0"/>
                </a:tc>
              </a:tr>
              <a:tr h="530225">
                <a:tc>
                  <a:txBody>
                    <a:bodyPr/>
                    <a:lstStyle/>
                    <a:p>
                      <a:pPr indent="228600" algn="just">
                        <a:spcBef>
                          <a:spcPts val="600"/>
                        </a:spcBef>
                        <a:spcAft>
                          <a:spcPts val="0"/>
                        </a:spcAft>
                      </a:pPr>
                      <a:r>
                        <a:rPr lang="vi-VN" sz="1400">
                          <a:effectLst/>
                        </a:rPr>
                        <a:t>Hệ thống lạnh NH3</a:t>
                      </a:r>
                      <a:endParaRPr lang="en-US" sz="1400" b="1">
                        <a:solidFill>
                          <a:srgbClr val="000000"/>
                        </a:solidFill>
                        <a:effectLst/>
                        <a:latin typeface="Times New Roman"/>
                        <a:ea typeface="Arial"/>
                      </a:endParaRPr>
                    </a:p>
                  </a:txBody>
                  <a:tcPr marL="68580" marR="68580" marT="0" marB="0"/>
                </a:tc>
                <a:tc>
                  <a:txBody>
                    <a:bodyPr/>
                    <a:lstStyle/>
                    <a:p>
                      <a:pPr indent="228600" algn="just">
                        <a:spcBef>
                          <a:spcPts val="600"/>
                        </a:spcBef>
                        <a:spcAft>
                          <a:spcPts val="0"/>
                        </a:spcAft>
                      </a:pPr>
                      <a:r>
                        <a:rPr lang="vi-VN" sz="1400">
                          <a:effectLst/>
                        </a:rPr>
                        <a:t>Bên cao áp</a:t>
                      </a:r>
                      <a:endParaRPr lang="en-US" sz="1400">
                        <a:effectLst/>
                      </a:endParaRPr>
                    </a:p>
                    <a:p>
                      <a:pPr indent="228600" algn="just">
                        <a:spcBef>
                          <a:spcPts val="600"/>
                        </a:spcBef>
                        <a:spcAft>
                          <a:spcPts val="0"/>
                        </a:spcAft>
                      </a:pPr>
                      <a:r>
                        <a:rPr lang="vi-VN" sz="1400">
                          <a:effectLst/>
                        </a:rPr>
                        <a:t>Bên thấp áp</a:t>
                      </a:r>
                      <a:endParaRPr lang="en-US" sz="1400" b="1">
                        <a:solidFill>
                          <a:srgbClr val="000000"/>
                        </a:solidFill>
                        <a:effectLst/>
                        <a:latin typeface="Times New Roman"/>
                        <a:ea typeface="Arial"/>
                      </a:endParaRPr>
                    </a:p>
                  </a:txBody>
                  <a:tcPr marL="68580" marR="68580" marT="0" marB="0"/>
                </a:tc>
                <a:tc>
                  <a:txBody>
                    <a:bodyPr/>
                    <a:lstStyle/>
                    <a:p>
                      <a:pPr indent="228600" algn="just">
                        <a:spcBef>
                          <a:spcPts val="600"/>
                        </a:spcBef>
                        <a:spcAft>
                          <a:spcPts val="0"/>
                        </a:spcAft>
                      </a:pPr>
                      <a:r>
                        <a:rPr lang="vi-VN" sz="1400">
                          <a:effectLst/>
                        </a:rPr>
                        <a:t>18</a:t>
                      </a:r>
                      <a:endParaRPr lang="en-US" sz="1400">
                        <a:effectLst/>
                      </a:endParaRPr>
                    </a:p>
                    <a:p>
                      <a:pPr indent="228600" algn="just">
                        <a:spcBef>
                          <a:spcPts val="600"/>
                        </a:spcBef>
                        <a:spcAft>
                          <a:spcPts val="0"/>
                        </a:spcAft>
                      </a:pPr>
                      <a:r>
                        <a:rPr lang="vi-VN" sz="1400">
                          <a:effectLst/>
                        </a:rPr>
                        <a:t>12</a:t>
                      </a:r>
                      <a:endParaRPr lang="en-US" sz="1400" b="1">
                        <a:solidFill>
                          <a:srgbClr val="000000"/>
                        </a:solidFill>
                        <a:effectLst/>
                        <a:latin typeface="Times New Roman"/>
                        <a:ea typeface="Arial"/>
                      </a:endParaRPr>
                    </a:p>
                  </a:txBody>
                  <a:tcPr marL="68580" marR="68580" marT="0" marB="0"/>
                </a:tc>
              </a:tr>
              <a:tr h="539115">
                <a:tc>
                  <a:txBody>
                    <a:bodyPr/>
                    <a:lstStyle/>
                    <a:p>
                      <a:pPr indent="228600" algn="just">
                        <a:spcBef>
                          <a:spcPts val="600"/>
                        </a:spcBef>
                        <a:spcAft>
                          <a:spcPts val="0"/>
                        </a:spcAft>
                      </a:pPr>
                      <a:r>
                        <a:rPr lang="vi-VN" sz="1400">
                          <a:effectLst/>
                        </a:rPr>
                        <a:t>Hệ thống lạnh Feron</a:t>
                      </a:r>
                      <a:endParaRPr lang="en-US" sz="1400" b="1">
                        <a:solidFill>
                          <a:srgbClr val="000000"/>
                        </a:solidFill>
                        <a:effectLst/>
                        <a:latin typeface="Times New Roman"/>
                        <a:ea typeface="Arial"/>
                      </a:endParaRPr>
                    </a:p>
                  </a:txBody>
                  <a:tcPr marL="68580" marR="68580" marT="0" marB="0"/>
                </a:tc>
                <a:tc>
                  <a:txBody>
                    <a:bodyPr/>
                    <a:lstStyle/>
                    <a:p>
                      <a:pPr indent="228600" algn="just">
                        <a:spcBef>
                          <a:spcPts val="600"/>
                        </a:spcBef>
                        <a:spcAft>
                          <a:spcPts val="0"/>
                        </a:spcAft>
                      </a:pPr>
                      <a:r>
                        <a:rPr lang="vi-VN" sz="1400">
                          <a:effectLst/>
                        </a:rPr>
                        <a:t>Bên cao áp</a:t>
                      </a:r>
                      <a:endParaRPr lang="en-US" sz="1400">
                        <a:effectLst/>
                      </a:endParaRPr>
                    </a:p>
                    <a:p>
                      <a:pPr indent="228600" algn="just">
                        <a:spcBef>
                          <a:spcPts val="600"/>
                        </a:spcBef>
                        <a:spcAft>
                          <a:spcPts val="0"/>
                        </a:spcAft>
                      </a:pPr>
                      <a:r>
                        <a:rPr lang="vi-VN" sz="1400">
                          <a:effectLst/>
                        </a:rPr>
                        <a:t>Bên thấp áp</a:t>
                      </a:r>
                      <a:endParaRPr lang="en-US" sz="1400" b="1">
                        <a:solidFill>
                          <a:srgbClr val="000000"/>
                        </a:solidFill>
                        <a:effectLst/>
                        <a:latin typeface="Times New Roman"/>
                        <a:ea typeface="Arial"/>
                      </a:endParaRPr>
                    </a:p>
                  </a:txBody>
                  <a:tcPr marL="68580" marR="68580" marT="0" marB="0"/>
                </a:tc>
                <a:tc>
                  <a:txBody>
                    <a:bodyPr/>
                    <a:lstStyle/>
                    <a:p>
                      <a:pPr indent="228600" algn="just">
                        <a:spcBef>
                          <a:spcPts val="600"/>
                        </a:spcBef>
                        <a:spcAft>
                          <a:spcPts val="0"/>
                        </a:spcAft>
                      </a:pPr>
                      <a:r>
                        <a:rPr lang="vi-VN" sz="1400" dirty="0">
                          <a:effectLst/>
                        </a:rPr>
                        <a:t>30</a:t>
                      </a:r>
                      <a:endParaRPr lang="en-US" sz="1400" dirty="0">
                        <a:effectLst/>
                      </a:endParaRPr>
                    </a:p>
                    <a:p>
                      <a:pPr indent="228600" algn="just">
                        <a:spcBef>
                          <a:spcPts val="600"/>
                        </a:spcBef>
                        <a:spcAft>
                          <a:spcPts val="0"/>
                        </a:spcAft>
                      </a:pPr>
                      <a:r>
                        <a:rPr lang="vi-VN" sz="1400" dirty="0">
                          <a:effectLst/>
                        </a:rPr>
                        <a:t>20</a:t>
                      </a:r>
                      <a:endParaRPr lang="en-US" sz="1400" b="1" dirty="0">
                        <a:solidFill>
                          <a:srgbClr val="000000"/>
                        </a:solidFill>
                        <a:effectLst/>
                        <a:latin typeface="Times New Roman"/>
                        <a:ea typeface="Arial"/>
                      </a:endParaRPr>
                    </a:p>
                  </a:txBody>
                  <a:tcPr marL="68580" marR="68580" marT="0" marB="0"/>
                </a:tc>
              </a:tr>
            </a:tbl>
          </a:graphicData>
        </a:graphic>
      </p:graphicFrame>
      <p:sp>
        <p:nvSpPr>
          <p:cNvPr id="6" name="Rectangle 3"/>
          <p:cNvSpPr>
            <a:spLocks noChangeArrowheads="1"/>
          </p:cNvSpPr>
          <p:nvPr/>
        </p:nvSpPr>
        <p:spPr bwMode="auto">
          <a:xfrm>
            <a:off x="1400175" y="31956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566762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715509222"/>
              </p:ext>
            </p:extLst>
          </p:nvPr>
        </p:nvGraphicFramePr>
        <p:xfrm>
          <a:off x="990600" y="1371600"/>
          <a:ext cx="5937250" cy="1219200"/>
        </p:xfrm>
        <a:graphic>
          <a:graphicData uri="http://schemas.openxmlformats.org/drawingml/2006/table">
            <a:tbl>
              <a:tblPr firstRow="1" firstCol="1" bandRow="1">
                <a:tableStyleId>{5C22544A-7EE6-4342-B048-85BDC9FD1C3A}</a:tableStyleId>
              </a:tblPr>
              <a:tblGrid>
                <a:gridCol w="1978660"/>
                <a:gridCol w="1979295"/>
                <a:gridCol w="1979295"/>
              </a:tblGrid>
              <a:tr h="0">
                <a:tc>
                  <a:txBody>
                    <a:bodyPr/>
                    <a:lstStyle/>
                    <a:p>
                      <a:pPr indent="228600" algn="just">
                        <a:spcBef>
                          <a:spcPts val="600"/>
                        </a:spcBef>
                        <a:spcAft>
                          <a:spcPts val="0"/>
                        </a:spcAft>
                      </a:pPr>
                      <a:r>
                        <a:rPr lang="vi-VN" sz="1400">
                          <a:effectLst/>
                        </a:rPr>
                        <a:t>Hệ thống lạnh</a:t>
                      </a:r>
                      <a:endParaRPr lang="en-US" sz="1400" b="1">
                        <a:solidFill>
                          <a:srgbClr val="000000"/>
                        </a:solidFill>
                        <a:effectLst/>
                        <a:latin typeface="Times New Roman"/>
                        <a:ea typeface="Arial"/>
                      </a:endParaRPr>
                    </a:p>
                  </a:txBody>
                  <a:tcPr marL="68580" marR="68580" marT="0" marB="0"/>
                </a:tc>
                <a:tc>
                  <a:txBody>
                    <a:bodyPr/>
                    <a:lstStyle/>
                    <a:p>
                      <a:pPr indent="228600" algn="just">
                        <a:spcBef>
                          <a:spcPts val="600"/>
                        </a:spcBef>
                        <a:spcAft>
                          <a:spcPts val="0"/>
                        </a:spcAft>
                      </a:pPr>
                      <a:r>
                        <a:rPr lang="vi-VN" sz="1400">
                          <a:effectLst/>
                        </a:rPr>
                        <a:t>Bộ phận</a:t>
                      </a:r>
                      <a:endParaRPr lang="en-US" sz="1400" b="1">
                        <a:solidFill>
                          <a:srgbClr val="000000"/>
                        </a:solidFill>
                        <a:effectLst/>
                        <a:latin typeface="Times New Roman"/>
                        <a:ea typeface="Arial"/>
                      </a:endParaRPr>
                    </a:p>
                  </a:txBody>
                  <a:tcPr marL="68580" marR="68580" marT="0" marB="0"/>
                </a:tc>
                <a:tc>
                  <a:txBody>
                    <a:bodyPr/>
                    <a:lstStyle/>
                    <a:p>
                      <a:pPr indent="228600" algn="just">
                        <a:spcBef>
                          <a:spcPts val="600"/>
                        </a:spcBef>
                        <a:spcAft>
                          <a:spcPts val="0"/>
                        </a:spcAft>
                      </a:pPr>
                      <a:r>
                        <a:rPr lang="vi-VN" sz="1400">
                          <a:effectLst/>
                        </a:rPr>
                        <a:t>Áp suất thử</a:t>
                      </a:r>
                      <a:endParaRPr lang="en-US" sz="1400" b="1">
                        <a:solidFill>
                          <a:srgbClr val="000000"/>
                        </a:solidFill>
                        <a:effectLst/>
                        <a:latin typeface="Times New Roman"/>
                        <a:ea typeface="Arial"/>
                      </a:endParaRPr>
                    </a:p>
                  </a:txBody>
                  <a:tcPr marL="68580" marR="68580" marT="0" marB="0"/>
                </a:tc>
              </a:tr>
              <a:tr h="0">
                <a:tc>
                  <a:txBody>
                    <a:bodyPr/>
                    <a:lstStyle/>
                    <a:p>
                      <a:pPr indent="228600" algn="just">
                        <a:spcBef>
                          <a:spcPts val="600"/>
                        </a:spcBef>
                        <a:spcAft>
                          <a:spcPts val="0"/>
                        </a:spcAft>
                      </a:pPr>
                      <a:r>
                        <a:rPr lang="vi-VN" sz="1400">
                          <a:effectLst/>
                        </a:rPr>
                        <a:t>Hệ thống lạnh NH3</a:t>
                      </a:r>
                      <a:endParaRPr lang="en-US" sz="1400" b="1">
                        <a:solidFill>
                          <a:srgbClr val="000000"/>
                        </a:solidFill>
                        <a:effectLst/>
                        <a:latin typeface="Times New Roman"/>
                        <a:ea typeface="Arial"/>
                      </a:endParaRPr>
                    </a:p>
                  </a:txBody>
                  <a:tcPr marL="68580" marR="68580" marT="0" marB="0"/>
                </a:tc>
                <a:tc>
                  <a:txBody>
                    <a:bodyPr/>
                    <a:lstStyle/>
                    <a:p>
                      <a:pPr indent="228600" algn="just">
                        <a:spcBef>
                          <a:spcPts val="600"/>
                        </a:spcBef>
                        <a:spcAft>
                          <a:spcPts val="0"/>
                        </a:spcAft>
                      </a:pPr>
                      <a:r>
                        <a:rPr lang="vi-VN" sz="1400">
                          <a:effectLst/>
                        </a:rPr>
                        <a:t>Bên cao áp</a:t>
                      </a:r>
                      <a:endParaRPr lang="en-US" sz="1400">
                        <a:effectLst/>
                      </a:endParaRPr>
                    </a:p>
                    <a:p>
                      <a:pPr indent="228600" algn="just">
                        <a:spcBef>
                          <a:spcPts val="600"/>
                        </a:spcBef>
                        <a:spcAft>
                          <a:spcPts val="0"/>
                        </a:spcAft>
                      </a:pPr>
                      <a:r>
                        <a:rPr lang="vi-VN" sz="1400">
                          <a:effectLst/>
                        </a:rPr>
                        <a:t>Bên thấp áp</a:t>
                      </a:r>
                      <a:endParaRPr lang="en-US" sz="1400" b="1">
                        <a:solidFill>
                          <a:srgbClr val="000000"/>
                        </a:solidFill>
                        <a:effectLst/>
                        <a:latin typeface="Times New Roman"/>
                        <a:ea typeface="Arial"/>
                      </a:endParaRPr>
                    </a:p>
                  </a:txBody>
                  <a:tcPr marL="68580" marR="68580" marT="0" marB="0"/>
                </a:tc>
                <a:tc>
                  <a:txBody>
                    <a:bodyPr/>
                    <a:lstStyle/>
                    <a:p>
                      <a:pPr indent="228600" algn="just">
                        <a:spcBef>
                          <a:spcPts val="600"/>
                        </a:spcBef>
                        <a:spcAft>
                          <a:spcPts val="0"/>
                        </a:spcAft>
                      </a:pPr>
                      <a:r>
                        <a:rPr lang="vi-VN" sz="1400">
                          <a:effectLst/>
                        </a:rPr>
                        <a:t>15</a:t>
                      </a:r>
                      <a:endParaRPr lang="en-US" sz="1400">
                        <a:effectLst/>
                      </a:endParaRPr>
                    </a:p>
                    <a:p>
                      <a:pPr indent="228600" algn="just">
                        <a:spcBef>
                          <a:spcPts val="600"/>
                        </a:spcBef>
                        <a:spcAft>
                          <a:spcPts val="0"/>
                        </a:spcAft>
                      </a:pPr>
                      <a:r>
                        <a:rPr lang="vi-VN" sz="1400">
                          <a:effectLst/>
                        </a:rPr>
                        <a:t>10</a:t>
                      </a:r>
                      <a:endParaRPr lang="en-US" sz="1400" b="1">
                        <a:solidFill>
                          <a:srgbClr val="000000"/>
                        </a:solidFill>
                        <a:effectLst/>
                        <a:latin typeface="Times New Roman"/>
                        <a:ea typeface="Arial"/>
                      </a:endParaRPr>
                    </a:p>
                  </a:txBody>
                  <a:tcPr marL="68580" marR="68580" marT="0" marB="0"/>
                </a:tc>
              </a:tr>
              <a:tr h="0">
                <a:tc>
                  <a:txBody>
                    <a:bodyPr/>
                    <a:lstStyle/>
                    <a:p>
                      <a:pPr indent="228600" algn="just">
                        <a:spcBef>
                          <a:spcPts val="600"/>
                        </a:spcBef>
                        <a:spcAft>
                          <a:spcPts val="0"/>
                        </a:spcAft>
                      </a:pPr>
                      <a:r>
                        <a:rPr lang="vi-VN" sz="1400">
                          <a:effectLst/>
                        </a:rPr>
                        <a:t>Hệ thống lạnh Feron</a:t>
                      </a:r>
                      <a:endParaRPr lang="en-US" sz="1400" b="1">
                        <a:solidFill>
                          <a:srgbClr val="000000"/>
                        </a:solidFill>
                        <a:effectLst/>
                        <a:latin typeface="Times New Roman"/>
                        <a:ea typeface="Arial"/>
                      </a:endParaRPr>
                    </a:p>
                  </a:txBody>
                  <a:tcPr marL="68580" marR="68580" marT="0" marB="0"/>
                </a:tc>
                <a:tc>
                  <a:txBody>
                    <a:bodyPr/>
                    <a:lstStyle/>
                    <a:p>
                      <a:pPr indent="228600" algn="just">
                        <a:spcBef>
                          <a:spcPts val="600"/>
                        </a:spcBef>
                        <a:spcAft>
                          <a:spcPts val="0"/>
                        </a:spcAft>
                      </a:pPr>
                      <a:r>
                        <a:rPr lang="vi-VN" sz="1400">
                          <a:effectLst/>
                        </a:rPr>
                        <a:t>Bên cao áp</a:t>
                      </a:r>
                      <a:endParaRPr lang="en-US" sz="1400">
                        <a:effectLst/>
                      </a:endParaRPr>
                    </a:p>
                    <a:p>
                      <a:pPr indent="228600" algn="just">
                        <a:spcBef>
                          <a:spcPts val="600"/>
                        </a:spcBef>
                        <a:spcAft>
                          <a:spcPts val="0"/>
                        </a:spcAft>
                      </a:pPr>
                      <a:r>
                        <a:rPr lang="vi-VN" sz="1400">
                          <a:effectLst/>
                        </a:rPr>
                        <a:t>Bên thấp áp</a:t>
                      </a:r>
                      <a:endParaRPr lang="en-US" sz="1400" b="1">
                        <a:solidFill>
                          <a:srgbClr val="000000"/>
                        </a:solidFill>
                        <a:effectLst/>
                        <a:latin typeface="Times New Roman"/>
                        <a:ea typeface="Arial"/>
                      </a:endParaRPr>
                    </a:p>
                  </a:txBody>
                  <a:tcPr marL="68580" marR="68580" marT="0" marB="0"/>
                </a:tc>
                <a:tc>
                  <a:txBody>
                    <a:bodyPr/>
                    <a:lstStyle/>
                    <a:p>
                      <a:pPr indent="228600" algn="just">
                        <a:spcBef>
                          <a:spcPts val="600"/>
                        </a:spcBef>
                        <a:spcAft>
                          <a:spcPts val="0"/>
                        </a:spcAft>
                      </a:pPr>
                      <a:r>
                        <a:rPr lang="vi-VN" sz="1400" dirty="0">
                          <a:effectLst/>
                        </a:rPr>
                        <a:t>20</a:t>
                      </a:r>
                      <a:endParaRPr lang="en-US" sz="1400" dirty="0">
                        <a:effectLst/>
                      </a:endParaRPr>
                    </a:p>
                    <a:p>
                      <a:pPr indent="228600" algn="just">
                        <a:spcBef>
                          <a:spcPts val="600"/>
                        </a:spcBef>
                        <a:spcAft>
                          <a:spcPts val="0"/>
                        </a:spcAft>
                      </a:pPr>
                      <a:r>
                        <a:rPr lang="vi-VN" sz="1400" dirty="0">
                          <a:effectLst/>
                        </a:rPr>
                        <a:t>16</a:t>
                      </a:r>
                      <a:endParaRPr lang="en-US" sz="1400" b="1" dirty="0">
                        <a:solidFill>
                          <a:srgbClr val="000000"/>
                        </a:solidFill>
                        <a:effectLst/>
                        <a:latin typeface="Times New Roman"/>
                        <a:ea typeface="Arial"/>
                      </a:endParaRPr>
                    </a:p>
                  </a:txBody>
                  <a:tcPr marL="68580" marR="68580" marT="0" marB="0"/>
                </a:tc>
              </a:tr>
            </a:tbl>
          </a:graphicData>
        </a:graphic>
      </p:graphicFrame>
      <p:sp>
        <p:nvSpPr>
          <p:cNvPr id="4" name="Rectangle 3"/>
          <p:cNvSpPr/>
          <p:nvPr/>
        </p:nvSpPr>
        <p:spPr>
          <a:xfrm>
            <a:off x="838200" y="2690336"/>
            <a:ext cx="6019800" cy="923330"/>
          </a:xfrm>
          <a:prstGeom prst="rect">
            <a:avLst/>
          </a:prstGeom>
        </p:spPr>
        <p:txBody>
          <a:bodyPr wrap="square">
            <a:spAutoFit/>
          </a:bodyPr>
          <a:lstStyle/>
          <a:p>
            <a:pPr marL="285750" lvl="0" indent="-285750">
              <a:buFont typeface="Wingdings" pitchFamily="2" charset="2"/>
              <a:buChar char="q"/>
            </a:pPr>
            <a:r>
              <a:rPr lang="en-US" dirty="0" err="1">
                <a:latin typeface="Times New Roman" pitchFamily="18" charset="0"/>
                <a:cs typeface="Times New Roman" pitchFamily="18" charset="0"/>
              </a:rPr>
              <a:t>Nhận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biết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chỗ</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rò</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rỉ</a:t>
            </a:r>
            <a:r>
              <a:rPr lang="en-US" dirty="0">
                <a:latin typeface="Times New Roman" pitchFamily="18" charset="0"/>
                <a:cs typeface="Times New Roman" pitchFamily="18" charset="0"/>
              </a:rPr>
              <a:t> : </a:t>
            </a:r>
            <a:r>
              <a:rPr lang="en-US" dirty="0" err="1">
                <a:latin typeface="Times New Roman" pitchFamily="18" charset="0"/>
                <a:cs typeface="Times New Roman" pitchFamily="18" charset="0"/>
              </a:rPr>
              <a:t>bôi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phòng</a:t>
            </a:r>
            <a:r>
              <a:rPr lang="en-US" dirty="0">
                <a:latin typeface="Times New Roman" pitchFamily="18" charset="0"/>
                <a:cs typeface="Times New Roman" pitchFamily="18" charset="0"/>
              </a:rPr>
              <a:t> , </a:t>
            </a:r>
            <a:r>
              <a:rPr lang="en-US" dirty="0" err="1">
                <a:latin typeface="Times New Roman" pitchFamily="18" charset="0"/>
                <a:cs typeface="Times New Roman" pitchFamily="18" charset="0"/>
              </a:rPr>
              <a:t>nghe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tiếng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xì</a:t>
            </a:r>
            <a:r>
              <a:rPr lang="en-US" dirty="0">
                <a:latin typeface="Times New Roman" pitchFamily="18" charset="0"/>
                <a:cs typeface="Times New Roman" pitchFamily="18" charset="0"/>
              </a:rPr>
              <a:t> …..</a:t>
            </a:r>
          </a:p>
          <a:p>
            <a:pPr marL="285750" indent="-285750">
              <a:buFont typeface="Wingdings" pitchFamily="2" charset="2"/>
              <a:buChar char="q"/>
            </a:pPr>
            <a:r>
              <a:rPr lang="vi-VN" dirty="0">
                <a:latin typeface="Times New Roman" pitchFamily="18" charset="0"/>
                <a:cs typeface="Times New Roman" pitchFamily="18" charset="0"/>
              </a:rPr>
              <a:t>An toàn thử kín :người phải đứng cách xa hệ thống từ 20-25cm bình van giảm </a:t>
            </a:r>
            <a:r>
              <a:rPr lang="vi-VN" dirty="0" smtClean="0">
                <a:latin typeface="Times New Roman" pitchFamily="18" charset="0"/>
                <a:cs typeface="Times New Roman" pitchFamily="18" charset="0"/>
              </a:rPr>
              <a:t>áp</a:t>
            </a:r>
            <a:r>
              <a:rPr lang="en-US" b="1" dirty="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
        <p:nvSpPr>
          <p:cNvPr id="5" name="Rectangle 4"/>
          <p:cNvSpPr/>
          <p:nvPr/>
        </p:nvSpPr>
        <p:spPr>
          <a:xfrm>
            <a:off x="533400" y="762000"/>
            <a:ext cx="2197155" cy="369332"/>
          </a:xfrm>
          <a:prstGeom prst="rect">
            <a:avLst/>
          </a:prstGeom>
        </p:spPr>
        <p:style>
          <a:lnRef idx="3">
            <a:schemeClr val="lt1"/>
          </a:lnRef>
          <a:fillRef idx="1">
            <a:schemeClr val="accent3"/>
          </a:fillRef>
          <a:effectRef idx="1">
            <a:schemeClr val="accent3"/>
          </a:effectRef>
          <a:fontRef idx="minor">
            <a:schemeClr val="lt1"/>
          </a:fontRef>
        </p:style>
        <p:txBody>
          <a:bodyPr wrap="square">
            <a:spAutoFit/>
          </a:bodyPr>
          <a:lstStyle/>
          <a:p>
            <a:pPr marL="285750" indent="-285750">
              <a:buFont typeface="Wingdings" pitchFamily="2" charset="2"/>
              <a:buChar char="v"/>
            </a:pPr>
            <a:r>
              <a:rPr lang="vi-VN" dirty="0" smtClean="0">
                <a:latin typeface="Times New Roman" pitchFamily="18" charset="0"/>
                <a:cs typeface="Times New Roman" pitchFamily="18" charset="0"/>
              </a:rPr>
              <a:t>Thử kín</a:t>
            </a:r>
            <a:endParaRPr lang="en-US" dirty="0">
              <a:latin typeface="Times New Roman" pitchFamily="18" charset="0"/>
              <a:cs typeface="Times New Roman" pitchFamily="18" charset="0"/>
            </a:endParaRPr>
          </a:p>
        </p:txBody>
      </p:sp>
      <p:sp>
        <p:nvSpPr>
          <p:cNvPr id="8" name="Rectangle 7"/>
          <p:cNvSpPr/>
          <p:nvPr/>
        </p:nvSpPr>
        <p:spPr>
          <a:xfrm>
            <a:off x="651819" y="3613666"/>
            <a:ext cx="1947969" cy="369332"/>
          </a:xfrm>
          <a:prstGeom prst="rect">
            <a:avLst/>
          </a:prstGeom>
        </p:spPr>
        <p:style>
          <a:lnRef idx="3">
            <a:schemeClr val="lt1"/>
          </a:lnRef>
          <a:fillRef idx="1">
            <a:schemeClr val="accent3"/>
          </a:fillRef>
          <a:effectRef idx="1">
            <a:schemeClr val="accent3"/>
          </a:effectRef>
          <a:fontRef idx="minor">
            <a:schemeClr val="lt1"/>
          </a:fontRef>
        </p:style>
        <p:txBody>
          <a:bodyPr wrap="none">
            <a:spAutoFit/>
          </a:bodyPr>
          <a:lstStyle/>
          <a:p>
            <a:pPr marL="285750" indent="-285750">
              <a:buFont typeface="Wingdings" pitchFamily="2" charset="2"/>
              <a:buChar char="v"/>
            </a:pPr>
            <a:r>
              <a:rPr lang="vi-VN" dirty="0">
                <a:latin typeface="Times New Roman" pitchFamily="18" charset="0"/>
                <a:cs typeface="Times New Roman" pitchFamily="18" charset="0"/>
              </a:rPr>
              <a:t>Hút chân không</a:t>
            </a:r>
            <a:endParaRPr lang="en-US" dirty="0">
              <a:latin typeface="Times New Roman" pitchFamily="18" charset="0"/>
              <a:cs typeface="Times New Roman" pitchFamily="18" charset="0"/>
            </a:endParaRPr>
          </a:p>
        </p:txBody>
      </p:sp>
      <p:sp>
        <p:nvSpPr>
          <p:cNvPr id="9" name="Rectangle 8"/>
          <p:cNvSpPr/>
          <p:nvPr/>
        </p:nvSpPr>
        <p:spPr>
          <a:xfrm>
            <a:off x="643581" y="4343400"/>
            <a:ext cx="2339102"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marL="285750" indent="-285750">
              <a:buFont typeface="Wingdings" pitchFamily="2" charset="2"/>
              <a:buChar char="v"/>
            </a:pPr>
            <a:r>
              <a:rPr lang="vi-VN" dirty="0">
                <a:latin typeface="Times New Roman" pitchFamily="18" charset="0"/>
                <a:cs typeface="Times New Roman" pitchFamily="18" charset="0"/>
              </a:rPr>
              <a:t>Nạp gas và nạp dầu </a:t>
            </a:r>
            <a:endParaRPr lang="en-US" dirty="0">
              <a:latin typeface="Times New Roman" pitchFamily="18" charset="0"/>
              <a:cs typeface="Times New Roman" pitchFamily="18" charset="0"/>
            </a:endParaRPr>
          </a:p>
        </p:txBody>
      </p:sp>
      <p:sp>
        <p:nvSpPr>
          <p:cNvPr id="10" name="Rectangle 9"/>
          <p:cNvSpPr/>
          <p:nvPr/>
        </p:nvSpPr>
        <p:spPr>
          <a:xfrm>
            <a:off x="3200400" y="4381665"/>
            <a:ext cx="5410200" cy="1754326"/>
          </a:xfrm>
          <a:prstGeom prst="rect">
            <a:avLst/>
          </a:prstGeom>
        </p:spPr>
        <p:txBody>
          <a:bodyPr wrap="square">
            <a:spAutoFit/>
          </a:bodyPr>
          <a:lstStyle/>
          <a:p>
            <a:pPr marL="342900" lvl="0" indent="-342900">
              <a:buFont typeface="Wingdings" pitchFamily="2" charset="2"/>
              <a:buChar char="q"/>
            </a:pPr>
            <a:r>
              <a:rPr lang="en-US" dirty="0" err="1">
                <a:latin typeface="Times New Roman" pitchFamily="18" charset="0"/>
                <a:cs typeface="Times New Roman" pitchFamily="18" charset="0"/>
              </a:rPr>
              <a:t>Đường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kính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dây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nạp</a:t>
            </a:r>
            <a:r>
              <a:rPr lang="en-US" dirty="0">
                <a:latin typeface="Times New Roman" pitchFamily="18" charset="0"/>
                <a:cs typeface="Times New Roman" pitchFamily="18" charset="0"/>
              </a:rPr>
              <a:t> gas NH3, </a:t>
            </a: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quá</a:t>
            </a:r>
            <a:r>
              <a:rPr lang="en-US" dirty="0">
                <a:latin typeface="Times New Roman" pitchFamily="18" charset="0"/>
                <a:cs typeface="Times New Roman" pitchFamily="18" charset="0"/>
              </a:rPr>
              <a:t> 12mm.</a:t>
            </a:r>
          </a:p>
          <a:p>
            <a:pPr marL="342900" lvl="0" indent="-342900">
              <a:buFont typeface="Wingdings" pitchFamily="2" charset="2"/>
              <a:buChar char="q"/>
            </a:pPr>
            <a:r>
              <a:rPr lang="en-US" dirty="0" err="1">
                <a:latin typeface="Times New Roman" pitchFamily="18" charset="0"/>
                <a:cs typeface="Times New Roman" pitchFamily="18" charset="0"/>
              </a:rPr>
              <a:t>Khi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nạp</a:t>
            </a:r>
            <a:r>
              <a:rPr lang="en-US" dirty="0">
                <a:latin typeface="Times New Roman" pitchFamily="18" charset="0"/>
                <a:cs typeface="Times New Roman" pitchFamily="18" charset="0"/>
              </a:rPr>
              <a:t> gas </a:t>
            </a:r>
            <a:r>
              <a:rPr lang="en-US" dirty="0" err="1">
                <a:latin typeface="Times New Roman" pitchFamily="18" charset="0"/>
                <a:cs typeface="Times New Roman" pitchFamily="18" charset="0"/>
              </a:rPr>
              <a:t>dùng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găng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tay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cao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su</a:t>
            </a:r>
            <a:r>
              <a:rPr lang="en-US" dirty="0">
                <a:latin typeface="Times New Roman" pitchFamily="18" charset="0"/>
                <a:cs typeface="Times New Roman" pitchFamily="18" charset="0"/>
              </a:rPr>
              <a:t>.</a:t>
            </a:r>
          </a:p>
          <a:p>
            <a:pPr marL="342900" lvl="0" indent="-342900">
              <a:buFont typeface="Wingdings" pitchFamily="2" charset="2"/>
              <a:buChar char="q"/>
            </a:pP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được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đốt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nóng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bình</a:t>
            </a:r>
            <a:r>
              <a:rPr lang="en-US" dirty="0">
                <a:latin typeface="Times New Roman" pitchFamily="18" charset="0"/>
                <a:cs typeface="Times New Roman" pitchFamily="18" charset="0"/>
              </a:rPr>
              <a:t> gas </a:t>
            </a:r>
            <a:r>
              <a:rPr lang="en-US" dirty="0" err="1">
                <a:latin typeface="Times New Roman" pitchFamily="18" charset="0"/>
                <a:cs typeface="Times New Roman" pitchFamily="18" charset="0"/>
              </a:rPr>
              <a:t>bằng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mọi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cách</a:t>
            </a:r>
            <a:r>
              <a:rPr lang="en-US" dirty="0">
                <a:latin typeface="Times New Roman" pitchFamily="18" charset="0"/>
                <a:cs typeface="Times New Roman" pitchFamily="18" charset="0"/>
              </a:rPr>
              <a:t>.</a:t>
            </a:r>
          </a:p>
          <a:p>
            <a:pPr marL="342900" lvl="0" indent="-342900">
              <a:buFont typeface="Wingdings" pitchFamily="2" charset="2"/>
              <a:buChar char="q"/>
            </a:pPr>
            <a:r>
              <a:rPr lang="en-US" dirty="0" err="1">
                <a:latin typeface="Times New Roman" pitchFamily="18" charset="0"/>
                <a:cs typeface="Times New Roman" pitchFamily="18" charset="0"/>
              </a:rPr>
              <a:t>Nạp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dầu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nếu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mức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dầu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vỏ</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máy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thấp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vạch</a:t>
            </a:r>
            <a:r>
              <a:rPr lang="en-US" dirty="0">
                <a:latin typeface="Times New Roman" pitchFamily="18" charset="0"/>
                <a:cs typeface="Times New Roman" pitchFamily="18" charset="0"/>
              </a:rPr>
              <a:t> ở </a:t>
            </a:r>
            <a:r>
              <a:rPr lang="en-US" dirty="0" err="1">
                <a:latin typeface="Times New Roman" pitchFamily="18" charset="0"/>
                <a:cs typeface="Times New Roman" pitchFamily="18" charset="0"/>
              </a:rPr>
              <a:t>giữa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kính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sát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thì</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phải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nạp</a:t>
            </a:r>
            <a:r>
              <a:rPr lang="en-US" dirty="0">
                <a:latin typeface="Times New Roman" pitchFamily="18" charset="0"/>
                <a:cs typeface="Times New Roman" pitchFamily="18" charset="0"/>
              </a:rPr>
              <a:t> them </a:t>
            </a:r>
            <a:r>
              <a:rPr lang="en-US" dirty="0" err="1">
                <a:latin typeface="Times New Roman" pitchFamily="18" charset="0"/>
                <a:cs typeface="Times New Roman" pitchFamily="18" charset="0"/>
              </a:rPr>
              <a:t>dầu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máy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nén</a:t>
            </a:r>
            <a:r>
              <a:rPr lang="en-US" dirty="0">
                <a:latin typeface="Times New Roman" pitchFamily="18" charset="0"/>
                <a:cs typeface="Times New Roman" pitchFamily="18" charset="0"/>
              </a:rPr>
              <a:t>.</a:t>
            </a:r>
          </a:p>
        </p:txBody>
      </p:sp>
    </p:spTree>
    <p:extLst>
      <p:ext uri="{BB962C8B-B14F-4D97-AF65-F5344CB8AC3E}">
        <p14:creationId xmlns:p14="http://schemas.microsoft.com/office/powerpoint/2010/main" val="10246841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533400"/>
            <a:ext cx="3605474" cy="36933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a:spAutoFit/>
          </a:bodyPr>
          <a:lstStyle/>
          <a:p>
            <a:pPr marL="285750" lvl="0" indent="-285750">
              <a:buFont typeface="Wingdings" pitchFamily="2" charset="2"/>
              <a:buChar char="v"/>
            </a:pPr>
            <a:r>
              <a:rPr lang="en-US" dirty="0" err="1">
                <a:latin typeface="Times New Roman" pitchFamily="18" charset="0"/>
                <a:cs typeface="Times New Roman" pitchFamily="18" charset="0"/>
              </a:rPr>
              <a:t>Quy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định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loại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đường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ống</a:t>
            </a:r>
            <a:r>
              <a:rPr lang="en-US" dirty="0">
                <a:latin typeface="Times New Roman" pitchFamily="18" charset="0"/>
                <a:cs typeface="Times New Roman" pitchFamily="18" charset="0"/>
              </a:rPr>
              <a:t>.</a:t>
            </a: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1" y="990600"/>
            <a:ext cx="609600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33400" y="4572000"/>
            <a:ext cx="4876800" cy="369332"/>
          </a:xfrm>
          <a:prstGeom prst="rect">
            <a:avLst/>
          </a:prstGeom>
        </p:spPr>
        <p:style>
          <a:lnRef idx="1">
            <a:schemeClr val="accent3"/>
          </a:lnRef>
          <a:fillRef idx="2">
            <a:schemeClr val="accent3"/>
          </a:fillRef>
          <a:effectRef idx="1">
            <a:schemeClr val="accent3"/>
          </a:effectRef>
          <a:fontRef idx="minor">
            <a:schemeClr val="dk1"/>
          </a:fontRef>
        </p:style>
        <p:txBody>
          <a:bodyPr wrap="none">
            <a:prstTxWarp prst="textTriangle">
              <a:avLst/>
            </a:prstTxWarp>
            <a:spAutoFit/>
          </a:bodyPr>
          <a:lstStyle/>
          <a:p>
            <a:pPr marL="285750" indent="-285750">
              <a:buFont typeface="Arial" pitchFamily="34" charset="0"/>
              <a:buChar char="•"/>
            </a:pPr>
            <a:r>
              <a:rPr lang="vi-VN" b="1" dirty="0"/>
              <a:t>Biện pháp tổ </a:t>
            </a:r>
            <a:r>
              <a:rPr lang="vi-VN" b="1" dirty="0">
                <a:latin typeface="Times New Roman" pitchFamily="18" charset="0"/>
                <a:cs typeface="Times New Roman" pitchFamily="18" charset="0"/>
              </a:rPr>
              <a:t>chức</a:t>
            </a:r>
            <a:r>
              <a:rPr lang="vi-VN" b="1" dirty="0"/>
              <a:t> kĩ thuật an toàn.</a:t>
            </a:r>
            <a:endParaRPr lang="en-US" dirty="0"/>
          </a:p>
        </p:txBody>
      </p:sp>
      <p:sp>
        <p:nvSpPr>
          <p:cNvPr id="6" name="Rectangle 5"/>
          <p:cNvSpPr/>
          <p:nvPr/>
        </p:nvSpPr>
        <p:spPr>
          <a:xfrm>
            <a:off x="838201" y="5105400"/>
            <a:ext cx="1832553" cy="36933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a:spAutoFit/>
          </a:bodyPr>
          <a:lstStyle/>
          <a:p>
            <a:pPr marL="285750" indent="-285750">
              <a:buFont typeface="Wingdings" pitchFamily="2" charset="2"/>
              <a:buChar char="q"/>
            </a:pPr>
            <a:r>
              <a:rPr lang="vi-VN" dirty="0">
                <a:latin typeface="Times New Roman" pitchFamily="18" charset="0"/>
                <a:cs typeface="Times New Roman" pitchFamily="18" charset="0"/>
              </a:rPr>
              <a:t>An toàn </a:t>
            </a:r>
            <a:r>
              <a:rPr lang="vi-VN" dirty="0" smtClean="0">
                <a:latin typeface="Times New Roman" pitchFamily="18" charset="0"/>
                <a:cs typeface="Times New Roman" pitchFamily="18" charset="0"/>
              </a:rPr>
              <a:t>chung</a:t>
            </a:r>
            <a:endParaRPr lang="en-US" dirty="0">
              <a:latin typeface="Times New Roman" pitchFamily="18" charset="0"/>
              <a:cs typeface="Times New Roman" pitchFamily="18" charset="0"/>
            </a:endParaRPr>
          </a:p>
        </p:txBody>
      </p:sp>
      <p:sp>
        <p:nvSpPr>
          <p:cNvPr id="8" name="Rectangle 7"/>
          <p:cNvSpPr/>
          <p:nvPr/>
        </p:nvSpPr>
        <p:spPr>
          <a:xfrm>
            <a:off x="715152" y="5911334"/>
            <a:ext cx="3156633" cy="369332"/>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marL="285750" indent="-285750">
              <a:buFont typeface="Wingdings" pitchFamily="2" charset="2"/>
              <a:buChar char="q"/>
            </a:pPr>
            <a:r>
              <a:rPr lang="en-US" dirty="0" err="1">
                <a:latin typeface="Times New Roman" pitchFamily="18" charset="0"/>
                <a:cs typeface="Times New Roman" pitchFamily="18" charset="0"/>
              </a:rPr>
              <a:t>Dụng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cụ</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lường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an </a:t>
            </a:r>
            <a:r>
              <a:rPr lang="en-US" dirty="0" err="1">
                <a:latin typeface="Times New Roman" pitchFamily="18" charset="0"/>
                <a:cs typeface="Times New Roman" pitchFamily="18" charset="0"/>
              </a:rPr>
              <a:t>toàn</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30436975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685800"/>
            <a:ext cx="3300673" cy="369332"/>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pPr marL="285750" indent="-285750">
              <a:buFont typeface="Wingdings" pitchFamily="2" charset="2"/>
              <a:buChar char="q"/>
            </a:pPr>
            <a:r>
              <a:rPr lang="vi-VN" dirty="0"/>
              <a:t>An Toàn Lắp Đặt </a:t>
            </a:r>
            <a:r>
              <a:rPr lang="vi-VN" dirty="0" smtClean="0"/>
              <a:t>Điện</a:t>
            </a:r>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9488" y="2600325"/>
            <a:ext cx="2105025" cy="165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066800" y="1447800"/>
            <a:ext cx="7772400" cy="4247317"/>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285750" indent="-285750">
              <a:buFont typeface="Wingdings" pitchFamily="2" charset="2"/>
              <a:buChar char="q"/>
            </a:pPr>
            <a:r>
              <a:rPr lang="vi-VN" dirty="0">
                <a:latin typeface="Times New Roman" pitchFamily="18" charset="0"/>
                <a:cs typeface="Times New Roman" pitchFamily="18" charset="0"/>
              </a:rPr>
              <a:t>Điện động lực cấp cho hệ thống lạnh cần bố trí sao cho có thể ngắt đọc lập với nguồn điện cấp cho các thiết bị khác như.đèn chiếu sáng, quạt thông </a:t>
            </a:r>
            <a:r>
              <a:rPr lang="vi-VN" dirty="0" smtClean="0">
                <a:latin typeface="Times New Roman" pitchFamily="18" charset="0"/>
                <a:cs typeface="Times New Roman" pitchFamily="18" charset="0"/>
              </a:rPr>
              <a:t>gió.</a:t>
            </a:r>
          </a:p>
          <a:p>
            <a:pPr marL="285750" lvl="0" indent="-285750">
              <a:buFont typeface="Wingdings" pitchFamily="2" charset="2"/>
              <a:buChar char="q"/>
            </a:pP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quạt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cần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thiet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mục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đích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gió</a:t>
            </a:r>
            <a:r>
              <a:rPr lang="en-US" dirty="0">
                <a:latin typeface="Times New Roman" pitchFamily="18" charset="0"/>
                <a:cs typeface="Times New Roman" pitchFamily="18" charset="0"/>
              </a:rPr>
              <a:t> an </a:t>
            </a:r>
            <a:r>
              <a:rPr lang="en-US" dirty="0" err="1">
                <a:latin typeface="Times New Roman" pitchFamily="18" charset="0"/>
                <a:cs typeface="Times New Roman" pitchFamily="18" charset="0"/>
              </a:rPr>
              <a:t>toàn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phòng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máy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hoặc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phòng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nguy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rò</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rỉ</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môi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cần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phải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bố</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tắc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đóng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ngắt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sao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tắt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mở</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ngoài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smtClean="0">
                <a:latin typeface="Times New Roman" pitchFamily="18" charset="0"/>
                <a:cs typeface="Times New Roman" pitchFamily="18" charset="0"/>
              </a:rPr>
              <a:t>.</a:t>
            </a:r>
            <a:endParaRPr lang="vi-VN" dirty="0" smtClean="0">
              <a:latin typeface="Times New Roman" pitchFamily="18" charset="0"/>
              <a:cs typeface="Times New Roman" pitchFamily="18" charset="0"/>
            </a:endParaRPr>
          </a:p>
          <a:p>
            <a:pPr marL="285750" indent="-285750">
              <a:buFont typeface="Wingdings" pitchFamily="2" charset="2"/>
              <a:buChar char="q"/>
            </a:pPr>
            <a:r>
              <a:rPr lang="en-US" dirty="0" err="1">
                <a:latin typeface="Times New Roman" pitchFamily="18" charset="0"/>
                <a:cs typeface="Times New Roman" pitchFamily="18" charset="0"/>
              </a:rPr>
              <a:t>Bố</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thiết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chiếu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thường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xuyên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đảm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bảo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đủ</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ánh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hành</a:t>
            </a:r>
            <a:r>
              <a:rPr lang="en-US" dirty="0">
                <a:latin typeface="Times New Roman" pitchFamily="18" charset="0"/>
                <a:cs typeface="Times New Roman" pitchFamily="18" charset="0"/>
              </a:rPr>
              <a:t>.</a:t>
            </a:r>
          </a:p>
          <a:p>
            <a:pPr marL="285750" indent="-285750">
              <a:buFont typeface="Wingdings" pitchFamily="2" charset="2"/>
              <a:buChar char="q"/>
            </a:pPr>
            <a:r>
              <a:rPr lang="en-US" dirty="0" err="1">
                <a:latin typeface="Times New Roman" pitchFamily="18" charset="0"/>
                <a:cs typeface="Times New Roman" pitchFamily="18" charset="0"/>
              </a:rPr>
              <a:t>Cần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bố</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thêm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chiếu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khẩn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cấp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di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phép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kiểm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người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chiếu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thường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xuyên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trục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trặc</a:t>
            </a:r>
            <a:r>
              <a:rPr lang="en-US" dirty="0">
                <a:latin typeface="Times New Roman" pitchFamily="18" charset="0"/>
                <a:cs typeface="Times New Roman" pitchFamily="18" charset="0"/>
              </a:rPr>
              <a:t>.</a:t>
            </a:r>
          </a:p>
          <a:p>
            <a:pPr marL="285750" indent="-285750">
              <a:buFont typeface="Wingdings" pitchFamily="2" charset="2"/>
              <a:buChar char="q"/>
            </a:pPr>
            <a:r>
              <a:rPr lang="en-US" dirty="0" err="1">
                <a:latin typeface="Times New Roman" pitchFamily="18" charset="0"/>
                <a:cs typeface="Times New Roman" pitchFamily="18" charset="0"/>
              </a:rPr>
              <a:t>Cần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phải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lắp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môt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báo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rò</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rỉ</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môi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với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nguồn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điện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khẩn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cấp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lập</a:t>
            </a:r>
            <a:r>
              <a:rPr lang="en-US" dirty="0">
                <a:latin typeface="Times New Roman" pitchFamily="18" charset="0"/>
                <a:cs typeface="Times New Roman" pitchFamily="18" charset="0"/>
              </a:rPr>
              <a:t>.</a:t>
            </a:r>
          </a:p>
          <a:p>
            <a:pPr marL="285750" lvl="0" indent="-285750">
              <a:buFont typeface="Wingdings" pitchFamily="2" charset="2"/>
              <a:buChar char="q"/>
            </a:pPr>
            <a:r>
              <a:rPr lang="vi-VN" dirty="0">
                <a:latin typeface="Times New Roman" pitchFamily="18" charset="0"/>
                <a:cs typeface="Times New Roman" pitchFamily="18" charset="0"/>
              </a:rPr>
              <a:t>Sử dụng các thiết bị điện chịu được ẩm cho các vị trí có thể xảy ra sự ngưng tụ hơi </a:t>
            </a:r>
            <a:r>
              <a:rPr lang="vi-VN" dirty="0" smtClean="0">
                <a:latin typeface="Times New Roman" pitchFamily="18" charset="0"/>
                <a:cs typeface="Times New Roman" pitchFamily="18" charset="0"/>
              </a:rPr>
              <a:t>nước</a:t>
            </a:r>
            <a:r>
              <a:rPr lang="vi-VN" dirty="0">
                <a:latin typeface="Times New Roman" pitchFamily="18" charset="0"/>
                <a:cs typeface="Times New Roman" pitchFamily="18" charset="0"/>
              </a:rPr>
              <a:t>Đối với hệ thống NH3 các thiết bị điện có các công tắc để ngắt tất cả các đường điện cấp vào phòng (trừ hạ áp báo động) tất cả các công tắc này là loại kín hoặc lắp bên ngoài phòng máy</a:t>
            </a:r>
            <a:endParaRPr lang="en-US" dirty="0">
              <a:latin typeface="Times New Roman" pitchFamily="18" charset="0"/>
              <a:cs typeface="Times New Roman" pitchFamily="18" charset="0"/>
            </a:endParaRPr>
          </a:p>
          <a:p>
            <a:pPr marL="285750" indent="-285750">
              <a:buFont typeface="Wingdings" pitchFamily="2" charset="2"/>
              <a:buChar char="q"/>
            </a:pP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174477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685800"/>
            <a:ext cx="54102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685800"/>
            <a:ext cx="280035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15364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762000"/>
            <a:ext cx="6248400" cy="685800"/>
          </a:xfrm>
          <a:prstGeom prst="rect">
            <a:avLst/>
          </a:prstGeom>
        </p:spPr>
        <p:style>
          <a:lnRef idx="3">
            <a:schemeClr val="lt1"/>
          </a:lnRef>
          <a:fillRef idx="1">
            <a:schemeClr val="accent2"/>
          </a:fillRef>
          <a:effectRef idx="1">
            <a:schemeClr val="accent2"/>
          </a:effectRef>
          <a:fontRef idx="minor">
            <a:schemeClr val="lt1"/>
          </a:fontRef>
        </p:style>
        <p:txBody>
          <a:bodyPr wrap="square">
            <a:prstTxWarp prst="textStop">
              <a:avLst/>
            </a:prstTxWarp>
            <a:spAutoFit/>
          </a:bodyPr>
          <a:lstStyle/>
          <a:p>
            <a:r>
              <a:rPr lang="vi-VN" dirty="0">
                <a:latin typeface="Times New Roman" pitchFamily="18" charset="0"/>
                <a:cs typeface="Times New Roman" pitchFamily="18" charset="0"/>
              </a:rPr>
              <a:t>. </a:t>
            </a:r>
            <a:r>
              <a:rPr lang="vi-VN" dirty="0" smtClean="0">
                <a:latin typeface="Times New Roman" pitchFamily="18" charset="0"/>
                <a:cs typeface="Times New Roman" pitchFamily="18" charset="0"/>
              </a:rPr>
              <a:t>4.AN </a:t>
            </a:r>
            <a:r>
              <a:rPr lang="vi-VN" dirty="0">
                <a:latin typeface="Times New Roman" pitchFamily="18" charset="0"/>
                <a:cs typeface="Times New Roman" pitchFamily="18" charset="0"/>
              </a:rPr>
              <a:t>TOÀN TRONG VẬN HÀNH  VÀ BẢO DƯỠNG</a:t>
            </a:r>
            <a:r>
              <a:rPr lang="en-US" dirty="0">
                <a:latin typeface="Times New Roman" pitchFamily="18" charset="0"/>
                <a:cs typeface="Times New Roman" pitchFamily="18" charset="0"/>
              </a:rPr>
              <a:t>.</a:t>
            </a:r>
          </a:p>
        </p:txBody>
      </p:sp>
      <p:sp>
        <p:nvSpPr>
          <p:cNvPr id="3" name="Rectangle 2"/>
          <p:cNvSpPr/>
          <p:nvPr/>
        </p:nvSpPr>
        <p:spPr>
          <a:xfrm>
            <a:off x="854600" y="1734065"/>
            <a:ext cx="1800493" cy="369332"/>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r>
              <a:rPr lang="en-US" dirty="0" smtClean="0">
                <a:latin typeface="Times New Roman" pitchFamily="18" charset="0"/>
                <a:cs typeface="Times New Roman" pitchFamily="18" charset="0"/>
              </a:rPr>
              <a:t>a.</a:t>
            </a:r>
            <a:r>
              <a:rPr lang="vi-VN" dirty="0" smtClean="0">
                <a:latin typeface="Times New Roman" pitchFamily="18" charset="0"/>
                <a:cs typeface="Times New Roman" pitchFamily="18" charset="0"/>
              </a:rPr>
              <a:t>Sự </a:t>
            </a:r>
            <a:r>
              <a:rPr lang="vi-VN" dirty="0">
                <a:latin typeface="Times New Roman" pitchFamily="18" charset="0"/>
                <a:cs typeface="Times New Roman" pitchFamily="18" charset="0"/>
              </a:rPr>
              <a:t>Hướng Dẫn.</a:t>
            </a:r>
            <a:endParaRPr lang="en-US" dirty="0">
              <a:latin typeface="Times New Roman" pitchFamily="18" charset="0"/>
              <a:cs typeface="Times New Roman" pitchFamily="18" charset="0"/>
            </a:endParaRPr>
          </a:p>
        </p:txBody>
      </p:sp>
      <p:sp>
        <p:nvSpPr>
          <p:cNvPr id="4" name="Rectangle 3"/>
          <p:cNvSpPr/>
          <p:nvPr/>
        </p:nvSpPr>
        <p:spPr>
          <a:xfrm>
            <a:off x="1371600" y="2207052"/>
            <a:ext cx="7848600" cy="369332"/>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285750" indent="-285750">
              <a:buFont typeface="Wingdings" pitchFamily="2" charset="2"/>
              <a:buChar char="q"/>
            </a:pPr>
            <a:r>
              <a:rPr lang="vi-VN" dirty="0">
                <a:latin typeface="Times New Roman" pitchFamily="18" charset="0"/>
                <a:cs typeface="Times New Roman" pitchFamily="18" charset="0"/>
              </a:rPr>
              <a:t>Công nhân vận hành phải được hướng dẫn đào tạo,người lắp đặt và chế tạo</a:t>
            </a:r>
            <a:endParaRPr lang="en-US" dirty="0">
              <a:latin typeface="Times New Roman" pitchFamily="18" charset="0"/>
              <a:cs typeface="Times New Roman" pitchFamily="18" charset="0"/>
            </a:endParaRPr>
          </a:p>
        </p:txBody>
      </p:sp>
      <p:sp>
        <p:nvSpPr>
          <p:cNvPr id="5" name="Rectangle 4"/>
          <p:cNvSpPr/>
          <p:nvPr/>
        </p:nvSpPr>
        <p:spPr>
          <a:xfrm>
            <a:off x="1371600" y="2590800"/>
            <a:ext cx="7391400" cy="2308324"/>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285750" lvl="0" indent="-285750">
              <a:buFont typeface="Wingdings" pitchFamily="2" charset="2"/>
              <a:buChar char="q"/>
            </a:pPr>
            <a:r>
              <a:rPr lang="vi-VN" dirty="0" smtClean="0">
                <a:latin typeface="Times New Roman" pitchFamily="18" charset="0"/>
                <a:cs typeface="Times New Roman" pitchFamily="18" charset="0"/>
              </a:rPr>
              <a:t>công </a:t>
            </a:r>
            <a:r>
              <a:rPr lang="vi-VN" dirty="0">
                <a:latin typeface="Times New Roman" pitchFamily="18" charset="0"/>
                <a:cs typeface="Times New Roman" pitchFamily="18" charset="0"/>
              </a:rPr>
              <a:t>nhân vận hành được nhà lắp đặt hoặc nhà chế tạo hướng dẫn về cấu tạo vận hành và các biện pháp an toàn cần thực hiện</a:t>
            </a:r>
            <a:r>
              <a:rPr lang="vi-VN" dirty="0" smtClean="0">
                <a:latin typeface="Times New Roman" pitchFamily="18" charset="0"/>
                <a:cs typeface="Times New Roman" pitchFamily="18" charset="0"/>
              </a:rPr>
              <a:t>.</a:t>
            </a:r>
          </a:p>
          <a:p>
            <a:pPr lvl="0"/>
            <a:endParaRPr lang="en-US" dirty="0"/>
          </a:p>
          <a:p>
            <a:pPr marL="285750" indent="-285750">
              <a:buFont typeface="Wingdings" pitchFamily="2" charset="2"/>
              <a:buChar char="q"/>
            </a:pPr>
            <a:r>
              <a:rPr lang="vi-VN" dirty="0">
                <a:latin typeface="Times New Roman" pitchFamily="18" charset="0"/>
                <a:cs typeface="Times New Roman" pitchFamily="18" charset="0"/>
              </a:rPr>
              <a:t>Nếu hệ thống lạnh nạp 25kg môi chất lạnh trở lên phải có bảng chỉ dẫn gần chỗ lắp máy nén sao cho dễ nhìn thấy nhất, hướng dẫn quy trình vận </a:t>
            </a:r>
            <a:r>
              <a:rPr lang="vi-VN" dirty="0" smtClean="0">
                <a:latin typeface="Times New Roman" pitchFamily="18" charset="0"/>
                <a:cs typeface="Times New Roman" pitchFamily="18" charset="0"/>
              </a:rPr>
              <a:t>hành.</a:t>
            </a:r>
          </a:p>
          <a:p>
            <a:pPr marL="285750" indent="-285750">
              <a:buFont typeface="Wingdings" pitchFamily="2" charset="2"/>
              <a:buChar char="q"/>
            </a:pPr>
            <a:r>
              <a:rPr lang="vi-VN" dirty="0">
                <a:latin typeface="Times New Roman" pitchFamily="18" charset="0"/>
                <a:cs typeface="Times New Roman" pitchFamily="18" charset="0"/>
              </a:rPr>
              <a:t>Cần vẽ sơ đồ tuần hoàn của hệ thống lắp đặt và các van khóa, nhà chế tạo, nhà lắp đặt phải cung cấp cùng với hệ thống lạnh một hoặc nhiều bản photo, hướng dẫn vận hành bảo dưỡng, sửa </a:t>
            </a:r>
            <a:r>
              <a:rPr lang="vi-VN" dirty="0" smtClean="0">
                <a:latin typeface="Times New Roman" pitchFamily="18" charset="0"/>
                <a:cs typeface="Times New Roman" pitchFamily="18" charset="0"/>
              </a:rPr>
              <a:t> chữa.</a:t>
            </a:r>
          </a:p>
        </p:txBody>
      </p:sp>
      <p:sp>
        <p:nvSpPr>
          <p:cNvPr id="6" name="Rectangle 5"/>
          <p:cNvSpPr/>
          <p:nvPr/>
        </p:nvSpPr>
        <p:spPr>
          <a:xfrm>
            <a:off x="838200" y="4852957"/>
            <a:ext cx="184731" cy="646331"/>
          </a:xfrm>
          <a:prstGeom prst="rect">
            <a:avLst/>
          </a:prstGeom>
        </p:spPr>
        <p:txBody>
          <a:bodyPr wrap="none">
            <a:spAutoFit/>
          </a:bodyPr>
          <a:lstStyle/>
          <a:p>
            <a:endParaRPr lang="en-US" b="1" dirty="0"/>
          </a:p>
          <a:p>
            <a:endParaRPr lang="en-US" dirty="0"/>
          </a:p>
        </p:txBody>
      </p:sp>
      <p:sp>
        <p:nvSpPr>
          <p:cNvPr id="8" name="Rectangle 7"/>
          <p:cNvSpPr/>
          <p:nvPr/>
        </p:nvSpPr>
        <p:spPr>
          <a:xfrm>
            <a:off x="838200" y="4859821"/>
            <a:ext cx="2627642" cy="369332"/>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en-US" dirty="0" smtClean="0">
                <a:latin typeface="Times New Roman" pitchFamily="18" charset="0"/>
                <a:cs typeface="Times New Roman" pitchFamily="18" charset="0"/>
              </a:rPr>
              <a:t>b.</a:t>
            </a:r>
            <a:r>
              <a:rPr lang="vi-VN" dirty="0" smtClean="0">
                <a:latin typeface="Times New Roman" pitchFamily="18" charset="0"/>
                <a:cs typeface="Times New Roman" pitchFamily="18" charset="0"/>
              </a:rPr>
              <a:t>Bổ </a:t>
            </a:r>
            <a:r>
              <a:rPr lang="vi-VN" dirty="0">
                <a:latin typeface="Times New Roman" pitchFamily="18" charset="0"/>
                <a:cs typeface="Times New Roman" pitchFamily="18" charset="0"/>
              </a:rPr>
              <a:t>Sung Môi Chất Lạnh</a:t>
            </a:r>
            <a:endParaRPr lang="en-US" dirty="0">
              <a:latin typeface="Times New Roman" pitchFamily="18" charset="0"/>
              <a:cs typeface="Times New Roman" pitchFamily="18" charset="0"/>
            </a:endParaRPr>
          </a:p>
        </p:txBody>
      </p:sp>
      <p:sp>
        <p:nvSpPr>
          <p:cNvPr id="9" name="Rectangle 8"/>
          <p:cNvSpPr/>
          <p:nvPr/>
        </p:nvSpPr>
        <p:spPr>
          <a:xfrm>
            <a:off x="838200" y="5499288"/>
            <a:ext cx="1418978" cy="369332"/>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en-US" dirty="0" smtClean="0">
                <a:latin typeface="Times New Roman" pitchFamily="18" charset="0"/>
                <a:cs typeface="Times New Roman" pitchFamily="18" charset="0"/>
              </a:rPr>
              <a:t>c.</a:t>
            </a:r>
            <a:r>
              <a:rPr lang="vi-VN" dirty="0" smtClean="0">
                <a:latin typeface="Times New Roman" pitchFamily="18" charset="0"/>
                <a:cs typeface="Times New Roman" pitchFamily="18" charset="0"/>
              </a:rPr>
              <a:t>Bảo </a:t>
            </a:r>
            <a:r>
              <a:rPr lang="vi-VN" dirty="0">
                <a:latin typeface="Times New Roman" pitchFamily="18" charset="0"/>
                <a:cs typeface="Times New Roman" pitchFamily="18" charset="0"/>
              </a:rPr>
              <a:t>Dưỡng</a:t>
            </a:r>
            <a:endParaRPr lang="en-US" dirty="0">
              <a:latin typeface="Times New Roman" pitchFamily="18" charset="0"/>
              <a:cs typeface="Times New Roman" pitchFamily="18" charset="0"/>
            </a:endParaRPr>
          </a:p>
        </p:txBody>
      </p:sp>
      <p:sp>
        <p:nvSpPr>
          <p:cNvPr id="10" name="Rectangle 9"/>
          <p:cNvSpPr/>
          <p:nvPr/>
        </p:nvSpPr>
        <p:spPr>
          <a:xfrm>
            <a:off x="824014" y="6087762"/>
            <a:ext cx="1268296" cy="369332"/>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r>
              <a:rPr lang="en-US" dirty="0" smtClean="0">
                <a:latin typeface="Times New Roman" pitchFamily="18" charset="0"/>
                <a:cs typeface="Times New Roman" pitchFamily="18" charset="0"/>
              </a:rPr>
              <a:t>d.</a:t>
            </a:r>
            <a:r>
              <a:rPr lang="vi-VN" dirty="0" smtClean="0">
                <a:latin typeface="Times New Roman" pitchFamily="18" charset="0"/>
                <a:cs typeface="Times New Roman" pitchFamily="18" charset="0"/>
              </a:rPr>
              <a:t>Sửa </a:t>
            </a:r>
            <a:r>
              <a:rPr lang="vi-VN" dirty="0">
                <a:latin typeface="Times New Roman" pitchFamily="18" charset="0"/>
                <a:cs typeface="Times New Roman" pitchFamily="18" charset="0"/>
              </a:rPr>
              <a:t>Chữa</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3099729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7-Point Star 1"/>
          <p:cNvSpPr/>
          <p:nvPr/>
        </p:nvSpPr>
        <p:spPr>
          <a:xfrm>
            <a:off x="2057400" y="304800"/>
            <a:ext cx="4419600" cy="1143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ChevronInverted">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b="1"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Mục</a:t>
            </a:r>
            <a:r>
              <a:rPr lang="en-US"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 </a:t>
            </a:r>
            <a:r>
              <a:rPr lang="en-US" b="1"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lục</a:t>
            </a:r>
            <a:r>
              <a:rPr lang="en-US"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a:t>
            </a:r>
            <a:br>
              <a:rPr lang="en-US"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br>
            <a:endParaRPr lang="en-US"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Rectangle 2"/>
          <p:cNvSpPr/>
          <p:nvPr/>
        </p:nvSpPr>
        <p:spPr>
          <a:xfrm>
            <a:off x="609600" y="1447800"/>
            <a:ext cx="8229600" cy="830997"/>
          </a:xfrm>
          <a:prstGeom prst="rect">
            <a:avLst/>
          </a:prstGeom>
        </p:spPr>
        <p:txBody>
          <a:bodyPr wrap="square">
            <a:spAutoFit/>
          </a:bodyPr>
          <a:lstStyle/>
          <a:p>
            <a:r>
              <a:rPr lang="en-US" sz="2400" b="1" dirty="0" smtClean="0">
                <a:latin typeface="Times New Roman" pitchFamily="18" charset="0"/>
                <a:cs typeface="Times New Roman" pitchFamily="18" charset="0"/>
              </a:rPr>
              <a:t>1. ĐẠI CƯƠNG VÀ ĐIỀU KHOẢN CHUNG VỀ AN TOÀN HỆ THỐNG LẠN</a:t>
            </a:r>
            <a:r>
              <a:rPr lang="en-US" b="1" dirty="0" smtClean="0">
                <a:latin typeface="Times New Roman" pitchFamily="18" charset="0"/>
                <a:cs typeface="Times New Roman" pitchFamily="18" charset="0"/>
              </a:rPr>
              <a:t>H.</a:t>
            </a:r>
            <a:endParaRPr lang="en-US" b="1" dirty="0">
              <a:latin typeface="Times New Roman" pitchFamily="18" charset="0"/>
              <a:cs typeface="Times New Roman" pitchFamily="18" charset="0"/>
            </a:endParaRPr>
          </a:p>
        </p:txBody>
      </p:sp>
      <p:sp>
        <p:nvSpPr>
          <p:cNvPr id="5" name="Rectangle 4"/>
          <p:cNvSpPr/>
          <p:nvPr/>
        </p:nvSpPr>
        <p:spPr>
          <a:xfrm>
            <a:off x="609600" y="2212032"/>
            <a:ext cx="8001000" cy="461665"/>
          </a:xfrm>
          <a:prstGeom prst="rect">
            <a:avLst/>
          </a:prstGeom>
        </p:spPr>
        <p:txBody>
          <a:bodyPr wrap="square">
            <a:spAutoFit/>
          </a:bodyPr>
          <a:lstStyle/>
          <a:p>
            <a:r>
              <a:rPr lang="en-US" b="1" dirty="0" smtClean="0"/>
              <a:t>2</a:t>
            </a:r>
            <a:r>
              <a:rPr lang="en-US" sz="2400" b="1" dirty="0" smtClean="0">
                <a:latin typeface="Times New Roman" pitchFamily="18" charset="0"/>
                <a:cs typeface="Times New Roman" pitchFamily="18" charset="0"/>
              </a:rPr>
              <a:t>. MÔI CHẤT LẠNH TRONG KỸ THUẬT AN TOÀN</a:t>
            </a:r>
            <a:endParaRPr lang="en-US" sz="2400" dirty="0">
              <a:latin typeface="Times New Roman" pitchFamily="18" charset="0"/>
              <a:cs typeface="Times New Roman" pitchFamily="18" charset="0"/>
            </a:endParaRPr>
          </a:p>
        </p:txBody>
      </p:sp>
      <p:sp>
        <p:nvSpPr>
          <p:cNvPr id="6" name="Rectangle 5"/>
          <p:cNvSpPr/>
          <p:nvPr/>
        </p:nvSpPr>
        <p:spPr>
          <a:xfrm>
            <a:off x="609600" y="2699266"/>
            <a:ext cx="7543800" cy="461665"/>
          </a:xfrm>
          <a:prstGeom prst="rect">
            <a:avLst/>
          </a:prstGeom>
        </p:spPr>
        <p:txBody>
          <a:bodyPr wrap="square">
            <a:spAutoFit/>
          </a:bodyPr>
          <a:lstStyle/>
          <a:p>
            <a:r>
              <a:rPr lang="en-US" b="1" dirty="0" smtClean="0"/>
              <a:t>3</a:t>
            </a:r>
            <a:r>
              <a:rPr lang="en-US" sz="2400" b="1" dirty="0" smtClean="0">
                <a:latin typeface="Times New Roman" pitchFamily="18" charset="0"/>
                <a:cs typeface="Times New Roman" pitchFamily="18" charset="0"/>
              </a:rPr>
              <a:t>. AN TOÀN CHO MÁY VÀ THIẾT BỊ LẠNH.</a:t>
            </a:r>
            <a:endParaRPr lang="en-US" sz="2400" b="1" dirty="0">
              <a:latin typeface="Times New Roman" pitchFamily="18" charset="0"/>
              <a:cs typeface="Times New Roman" pitchFamily="18" charset="0"/>
            </a:endParaRPr>
          </a:p>
        </p:txBody>
      </p:sp>
      <p:sp>
        <p:nvSpPr>
          <p:cNvPr id="7" name="Rectangle 6"/>
          <p:cNvSpPr/>
          <p:nvPr/>
        </p:nvSpPr>
        <p:spPr>
          <a:xfrm>
            <a:off x="609600" y="3276599"/>
            <a:ext cx="8229600" cy="461665"/>
          </a:xfrm>
          <a:prstGeom prst="rect">
            <a:avLst/>
          </a:prstGeom>
        </p:spPr>
        <p:txBody>
          <a:bodyPr wrap="square">
            <a:spAutoFit/>
          </a:bodyPr>
          <a:lstStyle/>
          <a:p>
            <a:r>
              <a:rPr lang="en-US" sz="2400" b="1" dirty="0" smtClean="0">
                <a:latin typeface="Times New Roman" pitchFamily="18" charset="0"/>
                <a:cs typeface="Times New Roman" pitchFamily="18" charset="0"/>
              </a:rPr>
              <a:t>4. AN TOÀN TRONG VẬN HÀNH VÀ BẢO DƯỠNG.</a:t>
            </a:r>
            <a:endParaRPr lang="en-US" sz="2400" b="1" dirty="0">
              <a:latin typeface="Times New Roman" pitchFamily="18" charset="0"/>
              <a:cs typeface="Times New Roman" pitchFamily="18" charset="0"/>
            </a:endParaRPr>
          </a:p>
        </p:txBody>
      </p:sp>
      <p:sp>
        <p:nvSpPr>
          <p:cNvPr id="8" name="Rectangle 7"/>
          <p:cNvSpPr/>
          <p:nvPr/>
        </p:nvSpPr>
        <p:spPr>
          <a:xfrm>
            <a:off x="609600" y="3858561"/>
            <a:ext cx="8534400" cy="830997"/>
          </a:xfrm>
          <a:prstGeom prst="rect">
            <a:avLst/>
          </a:prstGeom>
        </p:spPr>
        <p:txBody>
          <a:bodyPr wrap="square">
            <a:spAutoFit/>
          </a:bodyPr>
          <a:lstStyle/>
          <a:p>
            <a:r>
              <a:rPr lang="en-US" b="1" dirty="0" smtClean="0"/>
              <a:t>5</a:t>
            </a:r>
            <a:r>
              <a:rPr lang="en-US" sz="2400" b="1" dirty="0" smtClean="0">
                <a:latin typeface="Times New Roman" pitchFamily="18" charset="0"/>
                <a:cs typeface="Times New Roman" pitchFamily="18" charset="0"/>
              </a:rPr>
              <a:t>. KHÁM NGHIỆM KỸ THUẬT VÀ ĐĂNG KÝ SỬ DỤNG BẢO HỘ LAO ĐỘNG</a:t>
            </a:r>
            <a:endParaRPr lang="en-US" sz="2400" b="1" dirty="0">
              <a:latin typeface="Times New Roman" pitchFamily="18" charset="0"/>
              <a:cs typeface="Times New Roman" pitchFamily="18" charset="0"/>
            </a:endParaRPr>
          </a:p>
        </p:txBody>
      </p:sp>
      <p:sp>
        <p:nvSpPr>
          <p:cNvPr id="9" name="Horizontal Scroll 8"/>
          <p:cNvSpPr/>
          <p:nvPr/>
        </p:nvSpPr>
        <p:spPr>
          <a:xfrm>
            <a:off x="1524000" y="4876800"/>
            <a:ext cx="6096000" cy="990600"/>
          </a:xfrm>
          <a:prstGeom prst="horizontalScroll">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42530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838200"/>
            <a:ext cx="2407710" cy="369332"/>
          </a:xfrm>
          <a:prstGeom prst="rect">
            <a:avLst/>
          </a:prstGeom>
        </p:spPr>
        <p:style>
          <a:lnRef idx="3">
            <a:schemeClr val="lt1"/>
          </a:lnRef>
          <a:fillRef idx="1">
            <a:schemeClr val="accent4"/>
          </a:fillRef>
          <a:effectRef idx="1">
            <a:schemeClr val="accent4"/>
          </a:effectRef>
          <a:fontRef idx="minor">
            <a:schemeClr val="lt1"/>
          </a:fontRef>
        </p:style>
        <p:txBody>
          <a:bodyPr wrap="none">
            <a:spAutoFit/>
          </a:bodyPr>
          <a:lstStyle/>
          <a:p>
            <a:r>
              <a:rPr lang="en-US" b="1" dirty="0" smtClean="0">
                <a:latin typeface="Times New Roman" pitchFamily="18" charset="0"/>
                <a:cs typeface="Times New Roman" pitchFamily="18" charset="0"/>
              </a:rPr>
              <a:t>e.</a:t>
            </a:r>
            <a:r>
              <a:rPr lang="vi-VN" b="1" dirty="0" smtClean="0">
                <a:latin typeface="Times New Roman" pitchFamily="18" charset="0"/>
                <a:cs typeface="Times New Roman" pitchFamily="18" charset="0"/>
              </a:rPr>
              <a:t>Các </a:t>
            </a:r>
            <a:r>
              <a:rPr lang="vi-VN" b="1" dirty="0">
                <a:latin typeface="Times New Roman" pitchFamily="18" charset="0"/>
                <a:cs typeface="Times New Roman" pitchFamily="18" charset="0"/>
              </a:rPr>
              <a:t>Thiết Bị Bảo Vệ</a:t>
            </a:r>
            <a:r>
              <a:rPr lang="en-US" b="1" dirty="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
        <p:nvSpPr>
          <p:cNvPr id="3" name="Rectangle 2"/>
          <p:cNvSpPr/>
          <p:nvPr/>
        </p:nvSpPr>
        <p:spPr>
          <a:xfrm>
            <a:off x="762000" y="1371600"/>
            <a:ext cx="6858000" cy="2031325"/>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285750" lvl="0" indent="-285750">
              <a:buFont typeface="Wingdings" pitchFamily="2" charset="2"/>
              <a:buChar char="q"/>
            </a:pPr>
            <a:r>
              <a:rPr lang="vi-VN" dirty="0">
                <a:latin typeface="Times New Roman" pitchFamily="18" charset="0"/>
                <a:cs typeface="Times New Roman" pitchFamily="18" charset="0"/>
              </a:rPr>
              <a:t>Thiết bị dập lửa theo quy phạm quốc gia, quốc tế, cần phải chọn đúng chủng loại, chất dập lửa phù hợp với môi chất lạnh trong hệ thống.</a:t>
            </a:r>
            <a:endParaRPr lang="en-US" dirty="0">
              <a:latin typeface="Times New Roman" pitchFamily="18" charset="0"/>
              <a:cs typeface="Times New Roman" pitchFamily="18" charset="0"/>
            </a:endParaRPr>
          </a:p>
          <a:p>
            <a:pPr marL="285750" lvl="0" indent="-285750">
              <a:buFont typeface="Wingdings" pitchFamily="2" charset="2"/>
              <a:buChar char="q"/>
            </a:pPr>
            <a:r>
              <a:rPr lang="vi-VN" dirty="0">
                <a:latin typeface="Times New Roman" pitchFamily="18" charset="0"/>
                <a:cs typeface="Times New Roman" pitchFamily="18" charset="0"/>
              </a:rPr>
              <a:t>Quần áo găng tay bảo hộ, mặt nạ phòng chống độc, cần được lưu giữ cẩn thận gần hệ thống lạnh, không được đặt vào trong vùng tai nạn có thể xảy ra.</a:t>
            </a:r>
            <a:endParaRPr lang="en-US" dirty="0">
              <a:latin typeface="Times New Roman" pitchFamily="18" charset="0"/>
              <a:cs typeface="Times New Roman" pitchFamily="18" charset="0"/>
            </a:endParaRPr>
          </a:p>
          <a:p>
            <a:pPr marL="285750" lvl="0" indent="-285750">
              <a:buFont typeface="Wingdings" pitchFamily="2" charset="2"/>
              <a:buChar char="q"/>
            </a:pPr>
            <a:r>
              <a:rPr lang="vi-VN" dirty="0">
                <a:latin typeface="Times New Roman" pitchFamily="18" charset="0"/>
                <a:cs typeface="Times New Roman" pitchFamily="18" charset="0"/>
              </a:rPr>
              <a:t>Các tiêu chuẩn  về găng tay, quần áo, mặt nạ.... phải phụ thuộc vào môi chất lạnh.</a:t>
            </a:r>
            <a:endParaRPr lang="en-US" dirty="0">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3402924"/>
            <a:ext cx="4038600" cy="254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3373" y="3402925"/>
            <a:ext cx="3070028" cy="2540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26996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066800"/>
            <a:ext cx="5638800" cy="369332"/>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dirty="0" smtClean="0">
                <a:latin typeface="Times New Roman" pitchFamily="18" charset="0"/>
                <a:cs typeface="Times New Roman" pitchFamily="18" charset="0"/>
              </a:rPr>
              <a:t>F.</a:t>
            </a:r>
            <a:r>
              <a:rPr lang="vi-VN" dirty="0" smtClean="0">
                <a:latin typeface="Times New Roman" pitchFamily="18" charset="0"/>
                <a:cs typeface="Times New Roman" pitchFamily="18" charset="0"/>
              </a:rPr>
              <a:t>Kĩ </a:t>
            </a:r>
            <a:r>
              <a:rPr lang="vi-VN" dirty="0">
                <a:latin typeface="Times New Roman" pitchFamily="18" charset="0"/>
                <a:cs typeface="Times New Roman" pitchFamily="18" charset="0"/>
              </a:rPr>
              <a:t>Thuật An Toàn Trong Vận Hành Hệ Thống Lạnh</a:t>
            </a:r>
            <a:endParaRPr lang="en-US" dirty="0">
              <a:latin typeface="Times New Roman" pitchFamily="18" charset="0"/>
              <a:cs typeface="Times New Roman" pitchFamily="18" charset="0"/>
            </a:endParaRPr>
          </a:p>
        </p:txBody>
      </p:sp>
      <p:sp>
        <p:nvSpPr>
          <p:cNvPr id="4" name="Rectangle 3"/>
          <p:cNvSpPr/>
          <p:nvPr/>
        </p:nvSpPr>
        <p:spPr>
          <a:xfrm>
            <a:off x="609600" y="1474916"/>
            <a:ext cx="7162800" cy="4801314"/>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285750" indent="-285750">
              <a:buFont typeface="Wingdings" pitchFamily="2" charset="2"/>
              <a:buChar char="q"/>
            </a:pPr>
            <a:r>
              <a:rPr lang="vi-VN" dirty="0">
                <a:latin typeface="Times New Roman" pitchFamily="18" charset="0"/>
                <a:cs typeface="Times New Roman" pitchFamily="18" charset="0"/>
              </a:rPr>
              <a:t>Theo quy phạm về an toàn lao động, thì vị trí đóng mở các van phải được niêm chì cẩn thận</a:t>
            </a:r>
            <a:r>
              <a:rPr lang="vi-VN" dirty="0" smtClean="0">
                <a:latin typeface="Times New Roman" pitchFamily="18" charset="0"/>
                <a:cs typeface="Times New Roman" pitchFamily="18" charset="0"/>
              </a:rPr>
              <a:t>.</a:t>
            </a:r>
            <a:endParaRPr lang="vi-VN" dirty="0">
              <a:latin typeface="Times New Roman" pitchFamily="18" charset="0"/>
              <a:cs typeface="Times New Roman" pitchFamily="18" charset="0"/>
            </a:endParaRPr>
          </a:p>
          <a:p>
            <a:pPr marL="285750" lvl="0" indent="-285750">
              <a:buFont typeface="Wingdings" pitchFamily="2" charset="2"/>
              <a:buChar char="q"/>
            </a:pPr>
            <a:r>
              <a:rPr lang="vi-VN" dirty="0">
                <a:latin typeface="Times New Roman" pitchFamily="18" charset="0"/>
                <a:cs typeface="Times New Roman" pitchFamily="18" charset="0"/>
              </a:rPr>
              <a:t>Vị trí chiếu sáng trong phòng lạnh phải tuân thủ theo tiêu chuẩn chiếu sáng hiện hành.</a:t>
            </a:r>
            <a:endParaRPr lang="en-US" dirty="0">
              <a:latin typeface="Times New Roman" pitchFamily="18" charset="0"/>
              <a:cs typeface="Times New Roman" pitchFamily="18" charset="0"/>
            </a:endParaRPr>
          </a:p>
          <a:p>
            <a:pPr marL="285750" lvl="0" indent="-285750">
              <a:buFont typeface="Wingdings" pitchFamily="2" charset="2"/>
              <a:buChar char="q"/>
            </a:pPr>
            <a:r>
              <a:rPr lang="vi-VN" dirty="0">
                <a:latin typeface="Times New Roman" pitchFamily="18" charset="0"/>
                <a:cs typeface="Times New Roman" pitchFamily="18" charset="0"/>
              </a:rPr>
              <a:t>Khi tháo gỡ mở máy nén chú ý cho áp suất cacte nhỏ hơn áp suất của khí quyển và phải rút hết gas trong cacte ra thì mới được tháo máy.</a:t>
            </a:r>
            <a:endParaRPr lang="en-US" dirty="0">
              <a:latin typeface="Times New Roman" pitchFamily="18" charset="0"/>
              <a:cs typeface="Times New Roman" pitchFamily="18" charset="0"/>
            </a:endParaRPr>
          </a:p>
          <a:p>
            <a:pPr marL="285750" lvl="0" indent="-285750">
              <a:buFont typeface="Wingdings" pitchFamily="2" charset="2"/>
              <a:buChar char="q"/>
            </a:pPr>
            <a:r>
              <a:rPr lang="vi-VN" dirty="0">
                <a:latin typeface="Times New Roman" pitchFamily="18" charset="0"/>
                <a:cs typeface="Times New Roman" pitchFamily="18" charset="0"/>
              </a:rPr>
              <a:t>Khi siết các chân bulong, đặc biệt là bulong nắp máy nén, khớp trục phải đảm bảo xiết chắc chắn , xiết đúng lực xiết đã ghi trong bảng hướng </a:t>
            </a:r>
            <a:r>
              <a:rPr lang="vi-VN" dirty="0" smtClean="0">
                <a:latin typeface="Times New Roman" pitchFamily="18" charset="0"/>
                <a:cs typeface="Times New Roman" pitchFamily="18" charset="0"/>
              </a:rPr>
              <a:t>dẫn</a:t>
            </a:r>
            <a:r>
              <a:rPr lang="vi-VN" dirty="0">
                <a:latin typeface="Times New Roman" pitchFamily="18" charset="0"/>
                <a:cs typeface="Times New Roman" pitchFamily="18" charset="0"/>
              </a:rPr>
              <a:t> Không nên xử lý hay đổ môi chất lạnh bừa bãi đặc biệt đối với gas NH</a:t>
            </a:r>
            <a:r>
              <a:rPr lang="vi-VN" baseline="-25000" dirty="0">
                <a:latin typeface="Times New Roman" pitchFamily="18" charset="0"/>
                <a:cs typeface="Times New Roman" pitchFamily="18" charset="0"/>
              </a:rPr>
              <a:t>3</a:t>
            </a:r>
            <a:r>
              <a:rPr lang="vi-VN" dirty="0" smtClean="0">
                <a:latin typeface="Times New Roman" pitchFamily="18" charset="0"/>
                <a:cs typeface="Times New Roman" pitchFamily="18" charset="0"/>
              </a:rPr>
              <a:t>.</a:t>
            </a:r>
          </a:p>
          <a:p>
            <a:pPr marL="285750" indent="-285750">
              <a:buFont typeface="Wingdings" pitchFamily="2" charset="2"/>
              <a:buChar char="q"/>
            </a:pPr>
            <a:r>
              <a:rPr lang="vi-VN" dirty="0">
                <a:latin typeface="Times New Roman" pitchFamily="18" charset="0"/>
                <a:cs typeface="Times New Roman" pitchFamily="18" charset="0"/>
              </a:rPr>
              <a:t>Kiểm tra ,mô tơ và máy nén có  bị nhiễm điện không ,kiểm tra các đầu nối các tiếp điểm của mạch điện có tốt </a:t>
            </a:r>
            <a:r>
              <a:rPr lang="vi-VN" dirty="0" smtClean="0">
                <a:latin typeface="Times New Roman" pitchFamily="18" charset="0"/>
                <a:cs typeface="Times New Roman" pitchFamily="18" charset="0"/>
              </a:rPr>
              <a:t>không</a:t>
            </a:r>
          </a:p>
          <a:p>
            <a:pPr marL="285750" lvl="0" indent="-285750">
              <a:buFont typeface="Wingdings" pitchFamily="2" charset="2"/>
              <a:buChar char="q"/>
            </a:pPr>
            <a:r>
              <a:rPr lang="vi-VN" dirty="0">
                <a:latin typeface="Times New Roman" pitchFamily="18" charset="0"/>
                <a:cs typeface="Times New Roman" pitchFamily="18" charset="0"/>
              </a:rPr>
              <a:t>Các thiết bị tự động,các bộ phận khởi động : Ap-tô-mát, các  Rơ-le bảo vệ phải kiểm tra thật kỹ các đòn bẫy, lò xo , các tiếp điểm có bị cong hay không, các nút ,có tiếp xúc tốt hay không</a:t>
            </a:r>
            <a:r>
              <a:rPr lang="vi-VN" dirty="0" smtClean="0">
                <a:latin typeface="Times New Roman" pitchFamily="18" charset="0"/>
                <a:cs typeface="Times New Roman" pitchFamily="18" charset="0"/>
              </a:rPr>
              <a:t>.</a:t>
            </a:r>
          </a:p>
          <a:p>
            <a:pPr marL="285750" lvl="0" indent="-285750">
              <a:buFont typeface="Wingdings" pitchFamily="2" charset="2"/>
              <a:buChar char="q"/>
            </a:pPr>
            <a:r>
              <a:rPr lang="vi-VN" dirty="0">
                <a:latin typeface="Times New Roman" pitchFamily="18" charset="0"/>
                <a:cs typeface="Times New Roman" pitchFamily="18" charset="0"/>
              </a:rPr>
              <a:t>Kiểm tra các đồng hồ vôn kế va ampe kế phải trong tình trạng hoạt động tốt</a:t>
            </a:r>
            <a:endParaRPr lang="en-US" dirty="0">
              <a:latin typeface="Times New Roman" pitchFamily="18" charset="0"/>
              <a:cs typeface="Times New Roman" pitchFamily="18" charset="0"/>
            </a:endParaRPr>
          </a:p>
          <a:p>
            <a:pPr marL="285750" indent="-285750">
              <a:buFont typeface="Wingdings" pitchFamily="2" charset="2"/>
              <a:buChar char="q"/>
            </a:pP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41385553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7239000" cy="707886"/>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sz="2000" dirty="0">
                <a:latin typeface="Times New Roman" pitchFamily="18" charset="0"/>
                <a:cs typeface="Times New Roman" pitchFamily="18" charset="0"/>
              </a:rPr>
              <a:t>5. KHÁM NGHIỆM KỸ THUẬT VÀ ĐĂNG KÝ SỬ DỤNG BẢO HỘ LAO ĐỘNG</a:t>
            </a:r>
          </a:p>
        </p:txBody>
      </p:sp>
      <p:sp>
        <p:nvSpPr>
          <p:cNvPr id="3" name="Rectangle 2"/>
          <p:cNvSpPr/>
          <p:nvPr/>
        </p:nvSpPr>
        <p:spPr>
          <a:xfrm>
            <a:off x="990600" y="1371600"/>
            <a:ext cx="3627916" cy="369332"/>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marL="342900" indent="-342900">
              <a:buFont typeface="+mj-lt"/>
              <a:buAutoNum type="arabicPeriod"/>
            </a:pP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Khám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Nghiệm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Sau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Lắp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Đặt</a:t>
            </a:r>
            <a:endParaRPr lang="en-US" dirty="0">
              <a:latin typeface="Times New Roman" pitchFamily="18" charset="0"/>
              <a:cs typeface="Times New Roman" pitchFamily="18" charset="0"/>
            </a:endParaRPr>
          </a:p>
        </p:txBody>
      </p:sp>
      <p:sp>
        <p:nvSpPr>
          <p:cNvPr id="4" name="Rectangle 3"/>
          <p:cNvSpPr/>
          <p:nvPr/>
        </p:nvSpPr>
        <p:spPr>
          <a:xfrm>
            <a:off x="1402492" y="1905506"/>
            <a:ext cx="7467600" cy="646331"/>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285750" indent="-285750">
              <a:buFont typeface="Wingdings" pitchFamily="2" charset="2"/>
              <a:buChar char="q"/>
            </a:pPr>
            <a:r>
              <a:rPr lang="en-US" dirty="0" err="1">
                <a:latin typeface="Times New Roman" pitchFamily="18" charset="0"/>
                <a:cs typeface="Times New Roman" pitchFamily="18" charset="0"/>
              </a:rPr>
              <a:t>Xác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định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tịnh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lắp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đặt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phù</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hợp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với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thiết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kế</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không.xác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định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số</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lượng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a:t>
            </a:r>
            <a:r>
              <a:rPr lang="en-US" dirty="0">
                <a:latin typeface="Times New Roman" pitchFamily="18" charset="0"/>
                <a:cs typeface="Times New Roman" pitchFamily="18" charset="0"/>
              </a:rPr>
              <a:t> tin </a:t>
            </a:r>
            <a:r>
              <a:rPr lang="en-US" dirty="0" err="1">
                <a:latin typeface="Times New Roman" pitchFamily="18" charset="0"/>
                <a:cs typeface="Times New Roman" pitchFamily="18" charset="0"/>
              </a:rPr>
              <a:t>cậy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van an </a:t>
            </a:r>
            <a:r>
              <a:rPr lang="en-US" dirty="0" err="1">
                <a:latin typeface="Times New Roman" pitchFamily="18" charset="0"/>
                <a:cs typeface="Times New Roman" pitchFamily="18" charset="0"/>
              </a:rPr>
              <a:t>toàn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áp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kế</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dụng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cụ</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kiễm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đo</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lường</a:t>
            </a:r>
            <a:r>
              <a:rPr lang="vi-VN" dirty="0" smtClean="0">
                <a:latin typeface="Times New Roman" pitchFamily="18" charset="0"/>
                <a:cs typeface="Times New Roman" pitchFamily="18" charset="0"/>
              </a:rPr>
              <a:t>.</a:t>
            </a:r>
          </a:p>
        </p:txBody>
      </p:sp>
      <p:sp>
        <p:nvSpPr>
          <p:cNvPr id="5" name="Rectangle 4"/>
          <p:cNvSpPr/>
          <p:nvPr/>
        </p:nvSpPr>
        <p:spPr>
          <a:xfrm>
            <a:off x="1402492" y="2551837"/>
            <a:ext cx="6750908" cy="646331"/>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285750" lvl="0" indent="-285750">
              <a:buFont typeface="Wingdings" pitchFamily="2" charset="2"/>
              <a:buChar char="q"/>
            </a:pPr>
            <a:r>
              <a:rPr lang="en-US" dirty="0" err="1">
                <a:latin typeface="Times New Roman" pitchFamily="18" charset="0"/>
                <a:cs typeface="Times New Roman" pitchFamily="18" charset="0"/>
              </a:rPr>
              <a:t>Xác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định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kỹ</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thuật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phía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phía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ngoài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thiết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bị</a:t>
            </a:r>
            <a:r>
              <a:rPr lang="en-US" dirty="0">
                <a:latin typeface="Times New Roman" pitchFamily="18" charset="0"/>
                <a:cs typeface="Times New Roman" pitchFamily="18" charset="0"/>
              </a:rPr>
              <a:t>.</a:t>
            </a:r>
            <a:endParaRPr lang="en-US" b="1" dirty="0">
              <a:latin typeface="Times New Roman" pitchFamily="18" charset="0"/>
              <a:cs typeface="Times New Roman" pitchFamily="18" charset="0"/>
            </a:endParaRPr>
          </a:p>
          <a:p>
            <a:pPr marL="285750" lvl="0" indent="-285750">
              <a:buFont typeface="Wingdings" pitchFamily="2" charset="2"/>
              <a:buChar char="q"/>
            </a:pPr>
            <a:r>
              <a:rPr lang="en-US" dirty="0" err="1">
                <a:latin typeface="Times New Roman" pitchFamily="18" charset="0"/>
                <a:cs typeface="Times New Roman" pitchFamily="18" charset="0"/>
              </a:rPr>
              <a:t>Xác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định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bền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bộ</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chịu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áp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lực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máy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lạnh</a:t>
            </a:r>
            <a:r>
              <a:rPr lang="en-US" dirty="0">
                <a:latin typeface="Times New Roman" pitchFamily="18" charset="0"/>
                <a:cs typeface="Times New Roman" pitchFamily="18" charset="0"/>
              </a:rPr>
              <a:t>.</a:t>
            </a:r>
            <a:endParaRPr lang="en-US" b="1" dirty="0">
              <a:latin typeface="Times New Roman" pitchFamily="18" charset="0"/>
              <a:cs typeface="Times New Roman" pitchFamily="18" charset="0"/>
            </a:endParaRPr>
          </a:p>
        </p:txBody>
      </p:sp>
      <p:sp>
        <p:nvSpPr>
          <p:cNvPr id="6" name="Rectangle 5"/>
          <p:cNvSpPr/>
          <p:nvPr/>
        </p:nvSpPr>
        <p:spPr>
          <a:xfrm>
            <a:off x="990600" y="3429000"/>
            <a:ext cx="2582758"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Khám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Nghiệm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Định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Kỳ</a:t>
            </a:r>
            <a:r>
              <a:rPr lang="en-US" dirty="0">
                <a:latin typeface="Times New Roman" pitchFamily="18" charset="0"/>
                <a:cs typeface="Times New Roman" pitchFamily="18" charset="0"/>
              </a:rPr>
              <a:t>.</a:t>
            </a:r>
          </a:p>
        </p:txBody>
      </p:sp>
      <p:sp>
        <p:nvSpPr>
          <p:cNvPr id="8" name="Rectangle 7"/>
          <p:cNvSpPr/>
          <p:nvPr/>
        </p:nvSpPr>
        <p:spPr>
          <a:xfrm>
            <a:off x="1524000" y="3962400"/>
            <a:ext cx="5638800" cy="2308324"/>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285750" lvl="0" indent="-285750">
              <a:buFont typeface="Wingdings" pitchFamily="2" charset="2"/>
              <a:buChar char="q"/>
            </a:pPr>
            <a:r>
              <a:rPr lang="en-US" dirty="0">
                <a:latin typeface="Times New Roman" pitchFamily="18" charset="0"/>
                <a:cs typeface="Times New Roman" pitchFamily="18" charset="0"/>
              </a:rPr>
              <a:t>3 </a:t>
            </a:r>
            <a:r>
              <a:rPr lang="en-US" dirty="0" err="1">
                <a:latin typeface="Times New Roman" pitchFamily="18" charset="0"/>
                <a:cs typeface="Times New Roman" pitchFamily="18" charset="0"/>
              </a:rPr>
              <a:t>năm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khám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xét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ngoài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một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lần</a:t>
            </a:r>
            <a:r>
              <a:rPr lang="en-US" dirty="0" smtClean="0">
                <a:latin typeface="Times New Roman" pitchFamily="18" charset="0"/>
                <a:cs typeface="Times New Roman" pitchFamily="18" charset="0"/>
              </a:rPr>
              <a:t>.</a:t>
            </a:r>
            <a:endParaRPr lang="vi-VN" dirty="0" smtClean="0">
              <a:latin typeface="Times New Roman" pitchFamily="18" charset="0"/>
              <a:cs typeface="Times New Roman" pitchFamily="18" charset="0"/>
            </a:endParaRPr>
          </a:p>
          <a:p>
            <a:pPr marL="285750" lvl="0" indent="-285750">
              <a:buFont typeface="Wingdings" pitchFamily="2" charset="2"/>
              <a:buChar char="q"/>
            </a:pPr>
            <a:r>
              <a:rPr lang="en-US" dirty="0">
                <a:latin typeface="Times New Roman" pitchFamily="18" charset="0"/>
                <a:cs typeface="Times New Roman" pitchFamily="18" charset="0"/>
              </a:rPr>
              <a:t>6 </a:t>
            </a:r>
            <a:r>
              <a:rPr lang="en-US" dirty="0" err="1">
                <a:latin typeface="Times New Roman" pitchFamily="18" charset="0"/>
                <a:cs typeface="Times New Roman" pitchFamily="18" charset="0"/>
              </a:rPr>
              <a:t>năm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khám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xét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ngoài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nghiệm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áp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lực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một</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lần</a:t>
            </a:r>
            <a:endParaRPr lang="vi-VN" dirty="0" smtClean="0">
              <a:latin typeface="Times New Roman" pitchFamily="18" charset="0"/>
              <a:cs typeface="Times New Roman" pitchFamily="18" charset="0"/>
            </a:endParaRPr>
          </a:p>
          <a:p>
            <a:pPr marL="285750" lvl="0" indent="-285750">
              <a:buFont typeface="Wingdings" pitchFamily="2" charset="2"/>
              <a:buChar char="q"/>
            </a:pPr>
            <a:r>
              <a:rPr lang="en-US" dirty="0" err="1">
                <a:latin typeface="Times New Roman" pitchFamily="18" charset="0"/>
                <a:cs typeface="Times New Roman" pitchFamily="18" charset="0"/>
              </a:rPr>
              <a:t>Khi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sửa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chữa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đắp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nắn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chỗ</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phồng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chỗ</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lõm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a:t>
            </a:r>
            <a:r>
              <a:rPr lang="en-US" dirty="0">
                <a:latin typeface="Times New Roman" pitchFamily="18" charset="0"/>
                <a:cs typeface="Times New Roman" pitchFamily="18" charset="0"/>
              </a:rPr>
              <a:t> ở </a:t>
            </a:r>
            <a:r>
              <a:rPr lang="en-US" dirty="0" err="1">
                <a:latin typeface="Times New Roman" pitchFamily="18" charset="0"/>
                <a:cs typeface="Times New Roman" pitchFamily="18" charset="0"/>
              </a:rPr>
              <a:t>những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bộ</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chịu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áp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lực</a:t>
            </a:r>
            <a:r>
              <a:rPr lang="en-US" dirty="0" smtClean="0">
                <a:latin typeface="Times New Roman" pitchFamily="18" charset="0"/>
                <a:cs typeface="Times New Roman" pitchFamily="18" charset="0"/>
              </a:rPr>
              <a:t>.</a:t>
            </a:r>
            <a:endParaRPr lang="vi-VN" dirty="0" smtClean="0">
              <a:latin typeface="Times New Roman" pitchFamily="18" charset="0"/>
              <a:cs typeface="Times New Roman" pitchFamily="18" charset="0"/>
            </a:endParaRPr>
          </a:p>
          <a:p>
            <a:pPr marL="285750" indent="-285750">
              <a:buFont typeface="Wingdings" pitchFamily="2" charset="2"/>
              <a:buChar char="q"/>
            </a:pPr>
            <a:r>
              <a:rPr lang="en-US" dirty="0" err="1">
                <a:latin typeface="Times New Roman" pitchFamily="18" charset="0"/>
                <a:cs typeface="Times New Roman" pitchFamily="18" charset="0"/>
              </a:rPr>
              <a:t>Khi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ngờ</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kỹ</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thuật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máy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bảo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đảm</a:t>
            </a:r>
            <a:r>
              <a:rPr lang="en-US" dirty="0">
                <a:latin typeface="Times New Roman" pitchFamily="18" charset="0"/>
                <a:cs typeface="Times New Roman" pitchFamily="18" charset="0"/>
              </a:rPr>
              <a:t> an </a:t>
            </a:r>
            <a:r>
              <a:rPr lang="en-US" dirty="0" err="1">
                <a:latin typeface="Times New Roman" pitchFamily="18" charset="0"/>
                <a:cs typeface="Times New Roman" pitchFamily="18" charset="0"/>
              </a:rPr>
              <a:t>toàn</a:t>
            </a:r>
            <a:r>
              <a:rPr lang="en-US" dirty="0"/>
              <a:t>.</a:t>
            </a:r>
            <a:endParaRPr lang="en-US" b="1" dirty="0"/>
          </a:p>
          <a:p>
            <a:pPr lvl="0"/>
            <a:endParaRPr lang="en-US" b="1" dirty="0">
              <a:latin typeface="Times New Roman" pitchFamily="18" charset="0"/>
              <a:cs typeface="Times New Roman" pitchFamily="18" charset="0"/>
            </a:endParaRPr>
          </a:p>
        </p:txBody>
      </p:sp>
    </p:spTree>
    <p:extLst>
      <p:ext uri="{BB962C8B-B14F-4D97-AF65-F5344CB8AC3E}">
        <p14:creationId xmlns:p14="http://schemas.microsoft.com/office/powerpoint/2010/main" val="10686611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914400"/>
            <a:ext cx="2716449" cy="369332"/>
          </a:xfrm>
          <a:prstGeom prst="rect">
            <a:avLst/>
          </a:prstGeom>
        </p:spPr>
        <p:style>
          <a:lnRef idx="3">
            <a:schemeClr val="lt1"/>
          </a:lnRef>
          <a:fillRef idx="1">
            <a:schemeClr val="accent3"/>
          </a:fillRef>
          <a:effectRef idx="1">
            <a:schemeClr val="accent3"/>
          </a:effectRef>
          <a:fontRef idx="minor">
            <a:schemeClr val="lt1"/>
          </a:fontRef>
        </p:style>
        <p:txBody>
          <a:bodyPr wrap="none">
            <a:spAutoFit/>
          </a:bodyPr>
          <a:lstStyle/>
          <a:p>
            <a:r>
              <a:rPr lang="en-US" dirty="0" err="1">
                <a:latin typeface="Times New Roman" pitchFamily="18" charset="0"/>
                <a:cs typeface="Times New Roman" pitchFamily="18" charset="0"/>
              </a:rPr>
              <a:t>Khám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Nghiệm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Thường</a:t>
            </a:r>
            <a:endParaRPr lang="en-US" dirty="0">
              <a:latin typeface="Times New Roman" pitchFamily="18" charset="0"/>
              <a:cs typeface="Times New Roman" pitchFamily="18" charset="0"/>
            </a:endParaRPr>
          </a:p>
        </p:txBody>
      </p:sp>
      <p:sp>
        <p:nvSpPr>
          <p:cNvPr id="3" name="Rectangle 2"/>
          <p:cNvSpPr/>
          <p:nvPr/>
        </p:nvSpPr>
        <p:spPr>
          <a:xfrm>
            <a:off x="914400" y="1447800"/>
            <a:ext cx="6858000" cy="2031325"/>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285750" indent="-285750">
              <a:buFont typeface="Wingdings" pitchFamily="2" charset="2"/>
              <a:buChar char="q"/>
            </a:pPr>
            <a:r>
              <a:rPr lang="en-US" dirty="0" err="1">
                <a:latin typeface="Times New Roman" pitchFamily="18" charset="0"/>
                <a:cs typeface="Times New Roman" pitchFamily="18" charset="0"/>
              </a:rPr>
              <a:t>Khi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sửa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chữa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đắp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nắn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chỗ</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phồng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chỗ</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lõm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a:t>
            </a:r>
            <a:r>
              <a:rPr lang="en-US" dirty="0">
                <a:latin typeface="Times New Roman" pitchFamily="18" charset="0"/>
                <a:cs typeface="Times New Roman" pitchFamily="18" charset="0"/>
              </a:rPr>
              <a:t> ở </a:t>
            </a:r>
            <a:r>
              <a:rPr lang="en-US" dirty="0" err="1">
                <a:latin typeface="Times New Roman" pitchFamily="18" charset="0"/>
                <a:cs typeface="Times New Roman" pitchFamily="18" charset="0"/>
              </a:rPr>
              <a:t>những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bộ</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chịu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áp</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lực</a:t>
            </a:r>
            <a:r>
              <a:rPr lang="vi-VN" dirty="0" smtClean="0">
                <a:latin typeface="Times New Roman" pitchFamily="18" charset="0"/>
                <a:cs typeface="Times New Roman" pitchFamily="18" charset="0"/>
              </a:rPr>
              <a:t>.</a:t>
            </a:r>
          </a:p>
          <a:p>
            <a:pPr marL="285750" lvl="0" indent="-285750">
              <a:buFont typeface="Wingdings" pitchFamily="2" charset="2"/>
              <a:buChar char="q"/>
            </a:pPr>
            <a:r>
              <a:rPr lang="en-US" dirty="0" err="1">
                <a:latin typeface="Times New Roman" pitchFamily="18" charset="0"/>
                <a:cs typeface="Times New Roman" pitchFamily="18" charset="0"/>
              </a:rPr>
              <a:t>Trước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dụng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máy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nghỉ</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hoạt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một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năm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hoặc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máy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đặt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khác</a:t>
            </a:r>
            <a:r>
              <a:rPr lang="en-US" dirty="0">
                <a:latin typeface="Times New Roman" pitchFamily="18" charset="0"/>
                <a:cs typeface="Times New Roman" pitchFamily="18" charset="0"/>
              </a:rPr>
              <a:t>.</a:t>
            </a:r>
            <a:endParaRPr lang="en-US" b="1" dirty="0">
              <a:latin typeface="Times New Roman" pitchFamily="18" charset="0"/>
              <a:cs typeface="Times New Roman" pitchFamily="18" charset="0"/>
            </a:endParaRPr>
          </a:p>
          <a:p>
            <a:pPr marL="342900" lvl="0" indent="-342900">
              <a:buFont typeface="Wingdings" pitchFamily="2" charset="2"/>
              <a:buChar char="q"/>
            </a:pPr>
            <a:r>
              <a:rPr lang="en-US" dirty="0" err="1">
                <a:latin typeface="Times New Roman" pitchFamily="18" charset="0"/>
                <a:cs typeface="Times New Roman" pitchFamily="18" charset="0"/>
              </a:rPr>
              <a:t>Khi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ngờ</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kỹ</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thuật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máy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bảo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đảm</a:t>
            </a:r>
            <a:r>
              <a:rPr lang="en-US" dirty="0">
                <a:latin typeface="Times New Roman" pitchFamily="18" charset="0"/>
                <a:cs typeface="Times New Roman" pitchFamily="18" charset="0"/>
              </a:rPr>
              <a:t> an </a:t>
            </a:r>
            <a:r>
              <a:rPr lang="en-US" dirty="0" err="1">
                <a:latin typeface="Times New Roman" pitchFamily="18" charset="0"/>
                <a:cs typeface="Times New Roman" pitchFamily="18" charset="0"/>
              </a:rPr>
              <a:t>toàn</a:t>
            </a:r>
            <a:r>
              <a:rPr lang="en-US" dirty="0" smtClean="0">
                <a:latin typeface="Times New Roman" pitchFamily="18" charset="0"/>
                <a:cs typeface="Times New Roman" pitchFamily="18" charset="0"/>
              </a:rPr>
              <a:t>.</a:t>
            </a:r>
            <a:endParaRPr lang="vi-VN" dirty="0" smtClean="0">
              <a:latin typeface="Times New Roman" pitchFamily="18" charset="0"/>
              <a:cs typeface="Times New Roman" pitchFamily="18" charset="0"/>
            </a:endParaRPr>
          </a:p>
          <a:p>
            <a:pPr lvl="0"/>
            <a:endParaRPr lang="en-US" b="1" dirty="0">
              <a:latin typeface="Times New Roman" pitchFamily="18" charset="0"/>
              <a:cs typeface="Times New Roman" pitchFamily="18" charset="0"/>
            </a:endParaRPr>
          </a:p>
          <a:p>
            <a:pPr marL="285750" indent="-285750">
              <a:buFont typeface="Wingdings" pitchFamily="2" charset="2"/>
              <a:buChar char="q"/>
            </a:pPr>
            <a:endParaRPr lang="en-US" dirty="0">
              <a:latin typeface="Times New Roman" pitchFamily="18" charset="0"/>
              <a:cs typeface="Times New Roman" pitchFamily="18" charset="0"/>
            </a:endParaRPr>
          </a:p>
        </p:txBody>
      </p:sp>
      <p:sp>
        <p:nvSpPr>
          <p:cNvPr id="4" name="Rectangle 3"/>
          <p:cNvSpPr/>
          <p:nvPr/>
        </p:nvSpPr>
        <p:spPr>
          <a:xfrm>
            <a:off x="381000" y="3226484"/>
            <a:ext cx="4197624" cy="369332"/>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en-US" dirty="0" err="1">
                <a:latin typeface="Times New Roman" pitchFamily="18" charset="0"/>
                <a:cs typeface="Times New Roman" pitchFamily="18" charset="0"/>
              </a:rPr>
              <a:t>Đăng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Dụng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Bảo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a:t>
            </a:r>
            <a:r>
              <a:rPr lang="en-US" dirty="0">
                <a:latin typeface="Times New Roman" pitchFamily="18" charset="0"/>
                <a:cs typeface="Times New Roman" pitchFamily="18" charset="0"/>
              </a:rPr>
              <a:t> Lao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a:t>
            </a:r>
          </a:p>
        </p:txBody>
      </p:sp>
      <p:sp>
        <p:nvSpPr>
          <p:cNvPr id="5" name="Rectangle 4"/>
          <p:cNvSpPr/>
          <p:nvPr/>
        </p:nvSpPr>
        <p:spPr>
          <a:xfrm>
            <a:off x="685800" y="3752166"/>
            <a:ext cx="5638800" cy="369332"/>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285750" indent="-285750">
              <a:buFont typeface="Wingdings" pitchFamily="2" charset="2"/>
              <a:buChar char="v"/>
            </a:pPr>
            <a:r>
              <a:rPr lang="vi-VN" dirty="0">
                <a:latin typeface="Times New Roman" pitchFamily="18" charset="0"/>
                <a:cs typeface="Times New Roman" pitchFamily="18" charset="0"/>
              </a:rPr>
              <a:t>Lý lịch máy, thiết bị hệ thống lạnh với mẫu qui định:</a:t>
            </a:r>
            <a:endParaRPr lang="en-US" b="1" dirty="0">
              <a:latin typeface="Times New Roman" pitchFamily="18" charset="0"/>
              <a:cs typeface="Times New Roman" pitchFamily="18" charset="0"/>
            </a:endParaRPr>
          </a:p>
        </p:txBody>
      </p:sp>
      <p:sp>
        <p:nvSpPr>
          <p:cNvPr id="6" name="Rectangle 5"/>
          <p:cNvSpPr/>
          <p:nvPr/>
        </p:nvSpPr>
        <p:spPr>
          <a:xfrm>
            <a:off x="947350" y="4267200"/>
            <a:ext cx="6063049" cy="2585323"/>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285750" lvl="0" indent="-285750">
              <a:buFont typeface="Wingdings" pitchFamily="2" charset="2"/>
              <a:buChar char="q"/>
            </a:pPr>
            <a:r>
              <a:rPr lang="vi-VN" dirty="0">
                <a:latin typeface="Times New Roman" pitchFamily="18" charset="0"/>
                <a:cs typeface="Times New Roman" pitchFamily="18" charset="0"/>
              </a:rPr>
              <a:t>Bản vẽ cấu tạo máy, thiết bị, ghi rõ những kích thước chính</a:t>
            </a:r>
            <a:r>
              <a:rPr lang="vi-VN" dirty="0" smtClean="0">
                <a:latin typeface="Times New Roman" pitchFamily="18" charset="0"/>
                <a:cs typeface="Times New Roman" pitchFamily="18" charset="0"/>
              </a:rPr>
              <a:t>.</a:t>
            </a:r>
          </a:p>
          <a:p>
            <a:pPr marL="285750" lvl="0" indent="-285750">
              <a:buFont typeface="Wingdings" pitchFamily="2" charset="2"/>
              <a:buChar char="q"/>
            </a:pPr>
            <a:r>
              <a:rPr lang="vi-VN" dirty="0">
                <a:latin typeface="Times New Roman" pitchFamily="18" charset="0"/>
                <a:cs typeface="Times New Roman" pitchFamily="18" charset="0"/>
              </a:rPr>
              <a:t>Bản vẽ mặt bằng nhà máy trong đó chỉ rõ vị trí đặt máy, thiết bị. </a:t>
            </a:r>
            <a:endParaRPr lang="vi-VN" dirty="0" smtClean="0">
              <a:latin typeface="Times New Roman" pitchFamily="18" charset="0"/>
              <a:cs typeface="Times New Roman" pitchFamily="18" charset="0"/>
            </a:endParaRPr>
          </a:p>
          <a:p>
            <a:pPr marL="285750" indent="-285750">
              <a:buFont typeface="Wingdings" pitchFamily="2" charset="2"/>
              <a:buChar char="q"/>
            </a:pPr>
            <a:r>
              <a:rPr lang="vi-VN" dirty="0">
                <a:latin typeface="Times New Roman" pitchFamily="18" charset="0"/>
                <a:cs typeface="Times New Roman" pitchFamily="18" charset="0"/>
              </a:rPr>
              <a:t>Sơ đồ nguyên lý hệ thống, phải ghi trên sơ đồ các thông số làm việc, các dụng cụ kiểm tra,đo lường, các cơ cấu an toàn</a:t>
            </a:r>
            <a:r>
              <a:rPr lang="vi-VN" dirty="0" smtClean="0">
                <a:latin typeface="Times New Roman" pitchFamily="18" charset="0"/>
                <a:cs typeface="Times New Roman" pitchFamily="18" charset="0"/>
              </a:rPr>
              <a:t>.</a:t>
            </a:r>
          </a:p>
          <a:p>
            <a:pPr marL="285750" indent="-285750">
              <a:buFont typeface="Wingdings" pitchFamily="2" charset="2"/>
              <a:buChar char="q"/>
            </a:pPr>
            <a:r>
              <a:rPr lang="vi-VN" dirty="0">
                <a:latin typeface="Times New Roman" pitchFamily="18" charset="0"/>
                <a:cs typeface="Times New Roman" pitchFamily="18" charset="0"/>
              </a:rPr>
              <a:t>Văn bản xác nhận chất lượng lắp đặt máy, thiết bị đã được tiến hành theo đúng thiết kế, phù hợp với những yêu cầu của tiêu chuẩn</a:t>
            </a:r>
            <a:endParaRPr lang="en-US" b="1" dirty="0">
              <a:latin typeface="Times New Roman" pitchFamily="18" charset="0"/>
              <a:cs typeface="Times New Roman" pitchFamily="18" charset="0"/>
            </a:endParaRPr>
          </a:p>
          <a:p>
            <a:pPr marL="285750" lvl="0" indent="-285750">
              <a:buFont typeface="Wingdings" pitchFamily="2" charset="2"/>
              <a:buChar char="q"/>
            </a:pPr>
            <a:endParaRPr lang="en-US" b="1" dirty="0">
              <a:latin typeface="Times New Roman" pitchFamily="18" charset="0"/>
              <a:cs typeface="Times New Roman" pitchFamily="18" charset="0"/>
            </a:endParaRPr>
          </a:p>
        </p:txBody>
      </p:sp>
    </p:spTree>
    <p:extLst>
      <p:ext uri="{BB962C8B-B14F-4D97-AF65-F5344CB8AC3E}">
        <p14:creationId xmlns:p14="http://schemas.microsoft.com/office/powerpoint/2010/main" val="2325749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8346" y="914400"/>
            <a:ext cx="8382000" cy="646331"/>
          </a:xfrm>
          <a:prstGeom prst="rect">
            <a:avLst/>
          </a:prstGeom>
        </p:spPr>
        <p:style>
          <a:lnRef idx="3">
            <a:schemeClr val="lt1"/>
          </a:lnRef>
          <a:fillRef idx="1">
            <a:schemeClr val="accent4"/>
          </a:fillRef>
          <a:effectRef idx="1">
            <a:schemeClr val="accent4"/>
          </a:effectRef>
          <a:fontRef idx="minor">
            <a:schemeClr val="lt1"/>
          </a:fontRef>
        </p:style>
        <p:txBody>
          <a:bodyPr wrap="square">
            <a:spAutoFit/>
          </a:bodyPr>
          <a:lstStyle/>
          <a:p>
            <a:r>
              <a:rPr lang="en-US" dirty="0" smtClean="0">
                <a:latin typeface="Times New Roman" pitchFamily="18" charset="0"/>
                <a:cs typeface="Times New Roman" pitchFamily="18" charset="0"/>
              </a:rPr>
              <a:t>2.Đơn </a:t>
            </a:r>
            <a:r>
              <a:rPr lang="en-US" dirty="0" err="1">
                <a:latin typeface="Times New Roman" pitchFamily="18" charset="0"/>
                <a:cs typeface="Times New Roman" pitchFamily="18" charset="0"/>
              </a:rPr>
              <a:t>Vị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Chế</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Tạo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Lắp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Đặt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Máy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Thiết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Phải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Cung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Cấp</a:t>
            </a:r>
            <a:r>
              <a:rPr lang="en-US" dirty="0">
                <a:latin typeface="Times New Roman" pitchFamily="18" charset="0"/>
                <a:cs typeface="Times New Roman" pitchFamily="18" charset="0"/>
              </a:rPr>
              <a:t> Cho </a:t>
            </a:r>
            <a:r>
              <a:rPr lang="en-US" dirty="0" err="1">
                <a:latin typeface="Times New Roman" pitchFamily="18" charset="0"/>
                <a:cs typeface="Times New Roman" pitchFamily="18" charset="0"/>
              </a:rPr>
              <a:t>Đơn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Sử</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Dụng</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Những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Kiến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Thức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Cần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Thiết</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Như</a:t>
            </a:r>
            <a:r>
              <a:rPr lang="vi-VN" dirty="0"/>
              <a:t>.</a:t>
            </a:r>
            <a:endParaRPr lang="en-US" dirty="0"/>
          </a:p>
        </p:txBody>
      </p:sp>
      <p:sp>
        <p:nvSpPr>
          <p:cNvPr id="3" name="Rectangle 2"/>
          <p:cNvSpPr/>
          <p:nvPr/>
        </p:nvSpPr>
        <p:spPr>
          <a:xfrm>
            <a:off x="762000" y="1752600"/>
            <a:ext cx="7696200" cy="4801314"/>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742950" lvl="1" indent="-285750">
              <a:buFont typeface="Wingdings" pitchFamily="2" charset="2"/>
              <a:buChar char="q"/>
            </a:pPr>
            <a:r>
              <a:rPr lang="en-US" dirty="0">
                <a:latin typeface="Times New Roman" pitchFamily="18" charset="0"/>
                <a:cs typeface="Times New Roman" pitchFamily="18" charset="0"/>
              </a:rPr>
              <a:t>Qui </a:t>
            </a:r>
            <a:r>
              <a:rPr lang="en-US" dirty="0" err="1">
                <a:latin typeface="Times New Roman" pitchFamily="18" charset="0"/>
                <a:cs typeface="Times New Roman" pitchFamily="18" charset="0"/>
              </a:rPr>
              <a:t>trình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toàn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bộ</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lạnh</a:t>
            </a:r>
            <a:r>
              <a:rPr lang="en-US" dirty="0" smtClean="0">
                <a:latin typeface="Times New Roman" pitchFamily="18" charset="0"/>
                <a:cs typeface="Times New Roman" pitchFamily="18" charset="0"/>
              </a:rPr>
              <a:t>.</a:t>
            </a:r>
            <a:endParaRPr lang="vi-VN" dirty="0" smtClean="0">
              <a:latin typeface="Times New Roman" pitchFamily="18" charset="0"/>
              <a:cs typeface="Times New Roman" pitchFamily="18" charset="0"/>
            </a:endParaRPr>
          </a:p>
          <a:p>
            <a:pPr marL="742950" lvl="1" indent="-285750">
              <a:buFont typeface="Wingdings" pitchFamily="2" charset="2"/>
              <a:buChar char="q"/>
            </a:pPr>
            <a:r>
              <a:rPr lang="en-US" dirty="0" err="1">
                <a:latin typeface="Times New Roman" pitchFamily="18" charset="0"/>
                <a:cs typeface="Times New Roman" pitchFamily="18" charset="0"/>
              </a:rPr>
              <a:t>Cách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cố</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hành</a:t>
            </a:r>
            <a:r>
              <a:rPr lang="en-US" dirty="0">
                <a:latin typeface="Times New Roman" pitchFamily="18" charset="0"/>
                <a:cs typeface="Times New Roman" pitchFamily="18" charset="0"/>
              </a:rPr>
              <a:t>. </a:t>
            </a:r>
            <a:endParaRPr lang="en-US" b="1" dirty="0">
              <a:latin typeface="Times New Roman" pitchFamily="18" charset="0"/>
              <a:cs typeface="Times New Roman" pitchFamily="18" charset="0"/>
            </a:endParaRPr>
          </a:p>
          <a:p>
            <a:pPr marL="742950" lvl="1" indent="-285750">
              <a:buFont typeface="Wingdings" pitchFamily="2" charset="2"/>
              <a:buChar char="q"/>
            </a:pP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điều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kiện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ảnh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hưởng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đến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lượng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hóa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bảo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quản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lạnh</a:t>
            </a:r>
            <a:r>
              <a:rPr lang="en-US" dirty="0">
                <a:latin typeface="Times New Roman" pitchFamily="18" charset="0"/>
                <a:cs typeface="Times New Roman" pitchFamily="18" charset="0"/>
              </a:rPr>
              <a:t>. </a:t>
            </a:r>
            <a:endParaRPr lang="en-US" b="1" dirty="0">
              <a:latin typeface="Times New Roman" pitchFamily="18" charset="0"/>
              <a:cs typeface="Times New Roman" pitchFamily="18" charset="0"/>
            </a:endParaRPr>
          </a:p>
          <a:p>
            <a:pPr marL="742950" lvl="1" indent="-285750">
              <a:buFont typeface="Wingdings" pitchFamily="2" charset="2"/>
              <a:buChar char="q"/>
            </a:pPr>
            <a:r>
              <a:rPr lang="en-US" dirty="0" err="1">
                <a:latin typeface="Times New Roman" pitchFamily="18" charset="0"/>
                <a:cs typeface="Times New Roman" pitchFamily="18" charset="0"/>
              </a:rPr>
              <a:t>Cac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biện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pháp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bảo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vệ</a:t>
            </a:r>
            <a:r>
              <a:rPr lang="en-US" dirty="0">
                <a:latin typeface="Times New Roman" pitchFamily="18" charset="0"/>
                <a:cs typeface="Times New Roman" pitchFamily="18" charset="0"/>
              </a:rPr>
              <a:t> an </a:t>
            </a:r>
            <a:r>
              <a:rPr lang="en-US" dirty="0" err="1">
                <a:latin typeface="Times New Roman" pitchFamily="18" charset="0"/>
                <a:cs typeface="Times New Roman" pitchFamily="18" charset="0"/>
              </a:rPr>
              <a:t>toàn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người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thiết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bị</a:t>
            </a:r>
            <a:r>
              <a:rPr lang="en-US" dirty="0">
                <a:latin typeface="Times New Roman" pitchFamily="18" charset="0"/>
                <a:cs typeface="Times New Roman" pitchFamily="18" charset="0"/>
              </a:rPr>
              <a:t>. </a:t>
            </a:r>
            <a:endParaRPr lang="en-US" b="1" dirty="0">
              <a:latin typeface="Times New Roman" pitchFamily="18" charset="0"/>
              <a:cs typeface="Times New Roman" pitchFamily="18" charset="0"/>
            </a:endParaRPr>
          </a:p>
          <a:p>
            <a:pPr marL="742950" lvl="1" indent="-285750">
              <a:buFont typeface="Wingdings" pitchFamily="2" charset="2"/>
              <a:buChar char="q"/>
            </a:pPr>
            <a:r>
              <a:rPr lang="en-US" dirty="0" err="1">
                <a:latin typeface="Times New Roman" pitchFamily="18" charset="0"/>
                <a:cs typeface="Times New Roman" pitchFamily="18" charset="0"/>
              </a:rPr>
              <a:t>Phạm</a:t>
            </a:r>
            <a:r>
              <a:rPr lang="en-US" dirty="0">
                <a:latin typeface="Times New Roman" pitchFamily="18" charset="0"/>
                <a:cs typeface="Times New Roman" pitchFamily="18" charset="0"/>
              </a:rPr>
              <a:t> vi </a:t>
            </a:r>
            <a:r>
              <a:rPr lang="en-US" dirty="0" err="1">
                <a:latin typeface="Times New Roman" pitchFamily="18" charset="0"/>
                <a:cs typeface="Times New Roman" pitchFamily="18" charset="0"/>
              </a:rPr>
              <a:t>ứng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dụng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lạnh</a:t>
            </a:r>
            <a:endParaRPr lang="en-US" b="1" dirty="0">
              <a:latin typeface="Times New Roman" pitchFamily="18" charset="0"/>
              <a:cs typeface="Times New Roman" pitchFamily="18" charset="0"/>
            </a:endParaRPr>
          </a:p>
          <a:p>
            <a:pPr marL="742950" lvl="1" indent="-285750">
              <a:buFont typeface="Wingdings" pitchFamily="2" charset="2"/>
              <a:buChar char="q"/>
            </a:pPr>
            <a:r>
              <a:rPr lang="en-US" dirty="0" err="1">
                <a:latin typeface="Times New Roman" pitchFamily="18" charset="0"/>
                <a:cs typeface="Times New Roman" pitchFamily="18" charset="0"/>
              </a:rPr>
              <a:t>Thuyết</a:t>
            </a:r>
            <a:r>
              <a:rPr lang="en-US" dirty="0">
                <a:latin typeface="Times New Roman" pitchFamily="18" charset="0"/>
                <a:cs typeface="Times New Roman" pitchFamily="18" charset="0"/>
              </a:rPr>
              <a:t> minh </a:t>
            </a:r>
            <a:r>
              <a:rPr lang="en-US" dirty="0" err="1">
                <a:latin typeface="Times New Roman" pitchFamily="18" charset="0"/>
                <a:cs typeface="Times New Roman" pitchFamily="18" charset="0"/>
              </a:rPr>
              <a:t>sơ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đồ</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nguyên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hoạt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lạnh</a:t>
            </a:r>
            <a:r>
              <a:rPr lang="en-US" dirty="0">
                <a:latin typeface="Times New Roman" pitchFamily="18" charset="0"/>
                <a:cs typeface="Times New Roman" pitchFamily="18" charset="0"/>
              </a:rPr>
              <a:t>. </a:t>
            </a:r>
            <a:endParaRPr lang="en-US" b="1" dirty="0">
              <a:latin typeface="Times New Roman" pitchFamily="18" charset="0"/>
              <a:cs typeface="Times New Roman" pitchFamily="18" charset="0"/>
            </a:endParaRPr>
          </a:p>
          <a:p>
            <a:pPr marL="742950" lvl="1" indent="-285750">
              <a:buFont typeface="Wingdings" pitchFamily="2" charset="2"/>
              <a:buChar char="q"/>
            </a:pPr>
            <a:r>
              <a:rPr lang="en-US" dirty="0" err="1">
                <a:latin typeface="Times New Roman" pitchFamily="18" charset="0"/>
                <a:cs typeface="Times New Roman" pitchFamily="18" charset="0"/>
              </a:rPr>
              <a:t>Thuyết</a:t>
            </a:r>
            <a:r>
              <a:rPr lang="en-US" dirty="0">
                <a:latin typeface="Times New Roman" pitchFamily="18" charset="0"/>
                <a:cs typeface="Times New Roman" pitchFamily="18" charset="0"/>
              </a:rPr>
              <a:t> minh </a:t>
            </a:r>
            <a:r>
              <a:rPr lang="en-US" dirty="0" err="1">
                <a:latin typeface="Times New Roman" pitchFamily="18" charset="0"/>
                <a:cs typeface="Times New Roman" pitchFamily="18" charset="0"/>
              </a:rPr>
              <a:t>sơ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đồ</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điện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thống</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lạnh.Những</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hư</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hỏng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thường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khắc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phục</a:t>
            </a:r>
            <a:r>
              <a:rPr lang="en-US" dirty="0">
                <a:latin typeface="Times New Roman" pitchFamily="18" charset="0"/>
                <a:cs typeface="Times New Roman" pitchFamily="18" charset="0"/>
              </a:rPr>
              <a:t>. </a:t>
            </a:r>
            <a:endParaRPr lang="vi-VN" dirty="0" smtClean="0">
              <a:latin typeface="Times New Roman" pitchFamily="18" charset="0"/>
              <a:cs typeface="Times New Roman" pitchFamily="18" charset="0"/>
            </a:endParaRPr>
          </a:p>
          <a:p>
            <a:pPr marL="742950" lvl="1" indent="-285750">
              <a:buFont typeface="Wingdings" pitchFamily="2" charset="2"/>
              <a:buChar char="q"/>
            </a:pPr>
            <a:endParaRPr lang="vi-VN" dirty="0">
              <a:latin typeface="Times New Roman" pitchFamily="18" charset="0"/>
              <a:cs typeface="Times New Roman" pitchFamily="18" charset="0"/>
            </a:endParaRPr>
          </a:p>
          <a:p>
            <a:pPr marL="742950" lvl="1" indent="-285750">
              <a:buFont typeface="Wingdings" pitchFamily="2" charset="2"/>
              <a:buChar char="q"/>
            </a:pPr>
            <a:r>
              <a:rPr lang="en-US" dirty="0" err="1" smtClean="0">
                <a:latin typeface="Times New Roman" pitchFamily="18" charset="0"/>
                <a:cs typeface="Times New Roman" pitchFamily="18" charset="0"/>
              </a:rPr>
              <a:t>Chỉ</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dẫn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bôi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lạnh</a:t>
            </a:r>
            <a:r>
              <a:rPr lang="en-US" dirty="0">
                <a:latin typeface="Times New Roman" pitchFamily="18" charset="0"/>
                <a:cs typeface="Times New Roman" pitchFamily="18" charset="0"/>
              </a:rPr>
              <a:t>. </a:t>
            </a:r>
            <a:endParaRPr lang="en-US" b="1" dirty="0">
              <a:latin typeface="Times New Roman" pitchFamily="18" charset="0"/>
              <a:cs typeface="Times New Roman" pitchFamily="18" charset="0"/>
            </a:endParaRPr>
          </a:p>
          <a:p>
            <a:pPr marL="742950" lvl="1" indent="-285750">
              <a:buFont typeface="Wingdings" pitchFamily="2" charset="2"/>
              <a:buChar char="q"/>
            </a:pPr>
            <a:r>
              <a:rPr lang="en-US" dirty="0" err="1">
                <a:latin typeface="Times New Roman" pitchFamily="18" charset="0"/>
                <a:cs typeface="Times New Roman" pitchFamily="18" charset="0"/>
              </a:rPr>
              <a:t>Chỉ</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dẫn</a:t>
            </a:r>
            <a:r>
              <a:rPr lang="en-US" dirty="0">
                <a:latin typeface="Times New Roman" pitchFamily="18" charset="0"/>
                <a:cs typeface="Times New Roman" pitchFamily="18" charset="0"/>
              </a:rPr>
              <a:t> Qui </a:t>
            </a:r>
            <a:r>
              <a:rPr lang="en-US" dirty="0" err="1">
                <a:latin typeface="Times New Roman" pitchFamily="18" charset="0"/>
                <a:cs typeface="Times New Roman" pitchFamily="18" charset="0"/>
              </a:rPr>
              <a:t>trình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toàn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bộ</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lạnh</a:t>
            </a:r>
            <a:r>
              <a:rPr lang="en-US" dirty="0">
                <a:latin typeface="Times New Roman" pitchFamily="18" charset="0"/>
                <a:cs typeface="Times New Roman" pitchFamily="18" charset="0"/>
              </a:rPr>
              <a:t>. </a:t>
            </a:r>
            <a:endParaRPr lang="vi-VN" dirty="0" smtClean="0">
              <a:latin typeface="Times New Roman" pitchFamily="18" charset="0"/>
              <a:cs typeface="Times New Roman" pitchFamily="18" charset="0"/>
            </a:endParaRPr>
          </a:p>
          <a:p>
            <a:pPr marL="742950" lvl="1" indent="-285750">
              <a:buFont typeface="Wingdings" pitchFamily="2" charset="2"/>
              <a:buChar char="q"/>
            </a:pPr>
            <a:r>
              <a:rPr lang="en-US" dirty="0" err="1" smtClean="0">
                <a:latin typeface="Times New Roman" pitchFamily="18" charset="0"/>
                <a:cs typeface="Times New Roman" pitchFamily="18" charset="0"/>
              </a:rPr>
              <a:t>kiểm</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tra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bảo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dưỡng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định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kỳ</a:t>
            </a:r>
            <a:r>
              <a:rPr lang="en-US" dirty="0">
                <a:latin typeface="Times New Roman" pitchFamily="18" charset="0"/>
                <a:cs typeface="Times New Roman" pitchFamily="18" charset="0"/>
              </a:rPr>
              <a:t>. </a:t>
            </a:r>
            <a:endParaRPr lang="vi-VN" dirty="0" smtClean="0">
              <a:latin typeface="Times New Roman" pitchFamily="18" charset="0"/>
              <a:cs typeface="Times New Roman" pitchFamily="18" charset="0"/>
            </a:endParaRPr>
          </a:p>
          <a:p>
            <a:pPr marL="742950" lvl="1" indent="-285750">
              <a:buFont typeface="Wingdings" pitchFamily="2" charset="2"/>
              <a:buChar char="q"/>
            </a:pPr>
            <a:r>
              <a:rPr lang="en-US" dirty="0" err="1">
                <a:latin typeface="Times New Roman" pitchFamily="18" charset="0"/>
                <a:cs typeface="Times New Roman" pitchFamily="18" charset="0"/>
              </a:rPr>
              <a:t>Danh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mục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chi </a:t>
            </a:r>
            <a:r>
              <a:rPr lang="en-US" dirty="0" err="1">
                <a:latin typeface="Times New Roman" pitchFamily="18" charset="0"/>
                <a:cs typeface="Times New Roman" pitchFamily="18" charset="0"/>
              </a:rPr>
              <a:t>tiết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mòn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phụ</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tùng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thay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thế</a:t>
            </a:r>
            <a:r>
              <a:rPr lang="en-US" dirty="0" smtClean="0">
                <a:latin typeface="Times New Roman" pitchFamily="18" charset="0"/>
                <a:cs typeface="Times New Roman" pitchFamily="18" charset="0"/>
              </a:rPr>
              <a:t>.</a:t>
            </a:r>
            <a:endParaRPr lang="vi-VN" dirty="0" smtClean="0">
              <a:latin typeface="Times New Roman" pitchFamily="18" charset="0"/>
              <a:cs typeface="Times New Roman" pitchFamily="18" charset="0"/>
            </a:endParaRPr>
          </a:p>
          <a:p>
            <a:pPr marL="742950" lvl="1" indent="-285750">
              <a:buFont typeface="Wingdings" pitchFamily="2" charset="2"/>
              <a:buChar char="q"/>
            </a:pPr>
            <a:r>
              <a:rPr lang="en-US" dirty="0" err="1">
                <a:latin typeface="Times New Roman" pitchFamily="18" charset="0"/>
                <a:cs typeface="Times New Roman" pitchFamily="18" charset="0"/>
              </a:rPr>
              <a:t>Danh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mục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linh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kiện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thống</a:t>
            </a:r>
            <a:r>
              <a:rPr lang="en-US" dirty="0">
                <a:latin typeface="Times New Roman" pitchFamily="18" charset="0"/>
                <a:cs typeface="Times New Roman" pitchFamily="18" charset="0"/>
              </a:rPr>
              <a:t>. </a:t>
            </a:r>
            <a:endParaRPr lang="en-US" b="1" dirty="0">
              <a:latin typeface="Times New Roman" pitchFamily="18" charset="0"/>
              <a:cs typeface="Times New Roman" pitchFamily="18" charset="0"/>
            </a:endParaRPr>
          </a:p>
          <a:p>
            <a:pPr marL="742950" lvl="1" indent="-285750">
              <a:buFont typeface="Wingdings" pitchFamily="2" charset="2"/>
              <a:buChar char="q"/>
            </a:pPr>
            <a:endParaRPr lang="en-US" b="1" dirty="0">
              <a:latin typeface="Times New Roman" pitchFamily="18" charset="0"/>
              <a:cs typeface="Times New Roman" pitchFamily="18" charset="0"/>
            </a:endParaRPr>
          </a:p>
          <a:p>
            <a:pPr lvl="1"/>
            <a:r>
              <a:rPr lang="en-US" dirty="0" smtClean="0">
                <a:latin typeface="Times New Roman" pitchFamily="18" charset="0"/>
                <a:cs typeface="Times New Roman" pitchFamily="18" charset="0"/>
              </a:rPr>
              <a:t> </a:t>
            </a:r>
            <a:endParaRPr lang="en-US" b="1" dirty="0">
              <a:latin typeface="Times New Roman" pitchFamily="18" charset="0"/>
              <a:cs typeface="Times New Roman" pitchFamily="18" charset="0"/>
            </a:endParaRPr>
          </a:p>
        </p:txBody>
      </p:sp>
    </p:spTree>
    <p:extLst>
      <p:ext uri="{BB962C8B-B14F-4D97-AF65-F5344CB8AC3E}">
        <p14:creationId xmlns:p14="http://schemas.microsoft.com/office/powerpoint/2010/main" val="31236365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838200"/>
            <a:ext cx="7238999" cy="646331"/>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r>
              <a:rPr lang="en-US" dirty="0" smtClean="0">
                <a:latin typeface="Times New Roman" pitchFamily="18" charset="0"/>
                <a:cs typeface="Times New Roman" pitchFamily="18" charset="0"/>
              </a:rPr>
              <a:t>3.</a:t>
            </a:r>
            <a:r>
              <a:rPr lang="vi-VN" dirty="0" smtClean="0">
                <a:latin typeface="Times New Roman" pitchFamily="18" charset="0"/>
                <a:cs typeface="Times New Roman" pitchFamily="18" charset="0"/>
              </a:rPr>
              <a:t>Dụng </a:t>
            </a:r>
            <a:r>
              <a:rPr lang="vi-VN" dirty="0">
                <a:latin typeface="Times New Roman" pitchFamily="18" charset="0"/>
                <a:cs typeface="Times New Roman" pitchFamily="18" charset="0"/>
              </a:rPr>
              <a:t>Cụ Vệ Sinh, Bảo Hộ Lao Động Phải Có Đủ Cho Số Lượng Công Nhân Trực Ca.</a:t>
            </a:r>
            <a:endParaRPr lang="en-US" b="1" dirty="0">
              <a:latin typeface="Times New Roman" pitchFamily="18" charset="0"/>
              <a:cs typeface="Times New Roman" pitchFamily="18" charset="0"/>
            </a:endParaRPr>
          </a:p>
        </p:txBody>
      </p:sp>
      <p:sp>
        <p:nvSpPr>
          <p:cNvPr id="3" name="Rectangle 2"/>
          <p:cNvSpPr/>
          <p:nvPr/>
        </p:nvSpPr>
        <p:spPr>
          <a:xfrm>
            <a:off x="990600" y="1676400"/>
            <a:ext cx="4615366" cy="369332"/>
          </a:xfrm>
          <a:prstGeom prst="rect">
            <a:avLst/>
          </a:prstGeom>
        </p:spPr>
        <p:style>
          <a:lnRef idx="3">
            <a:schemeClr val="lt1"/>
          </a:lnRef>
          <a:fillRef idx="1">
            <a:schemeClr val="accent4"/>
          </a:fillRef>
          <a:effectRef idx="1">
            <a:schemeClr val="accent4"/>
          </a:effectRef>
          <a:fontRef idx="minor">
            <a:schemeClr val="lt1"/>
          </a:fontRef>
        </p:style>
        <p:txBody>
          <a:bodyPr wrap="none">
            <a:spAutoFit/>
          </a:bodyPr>
          <a:lstStyle/>
          <a:p>
            <a:pPr marL="285750" indent="-285750">
              <a:buFont typeface="Wingdings" pitchFamily="2" charset="2"/>
              <a:buChar char="v"/>
            </a:pPr>
            <a:r>
              <a:rPr lang="vi-VN" dirty="0"/>
              <a:t>Những dụng cụ lao động vệ sinh phải có</a:t>
            </a:r>
            <a:endParaRPr lang="en-US" dirty="0"/>
          </a:p>
        </p:txBody>
      </p:sp>
      <p:sp>
        <p:nvSpPr>
          <p:cNvPr id="4" name="Rectangle 3"/>
          <p:cNvSpPr/>
          <p:nvPr/>
        </p:nvSpPr>
        <p:spPr>
          <a:xfrm>
            <a:off x="1371600" y="2362200"/>
            <a:ext cx="5257800" cy="120032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285750" lvl="0" indent="-285750">
              <a:buFont typeface="Wingdings" pitchFamily="2" charset="2"/>
              <a:buChar char="q"/>
            </a:pPr>
            <a:r>
              <a:rPr lang="vi-VN" dirty="0">
                <a:latin typeface="Times New Roman" pitchFamily="18" charset="0"/>
                <a:cs typeface="Times New Roman" pitchFamily="18" charset="0"/>
              </a:rPr>
              <a:t>Quần áo bảo hộ lao động.</a:t>
            </a:r>
            <a:endParaRPr lang="en-US" b="1" dirty="0">
              <a:latin typeface="Times New Roman" pitchFamily="18" charset="0"/>
              <a:cs typeface="Times New Roman" pitchFamily="18" charset="0"/>
            </a:endParaRPr>
          </a:p>
          <a:p>
            <a:pPr marL="285750" lvl="0" indent="-285750">
              <a:buFont typeface="Wingdings" pitchFamily="2" charset="2"/>
              <a:buChar char="q"/>
            </a:pPr>
            <a:r>
              <a:rPr lang="vi-VN" dirty="0">
                <a:latin typeface="Times New Roman" pitchFamily="18" charset="0"/>
                <a:cs typeface="Times New Roman" pitchFamily="18" charset="0"/>
              </a:rPr>
              <a:t>Găng tay cao su</a:t>
            </a:r>
            <a:r>
              <a:rPr lang="en-US" dirty="0">
                <a:latin typeface="Times New Roman" pitchFamily="18" charset="0"/>
                <a:cs typeface="Times New Roman" pitchFamily="18" charset="0"/>
              </a:rPr>
              <a:t>.</a:t>
            </a:r>
            <a:endParaRPr lang="en-US" b="1" dirty="0">
              <a:latin typeface="Times New Roman" pitchFamily="18" charset="0"/>
              <a:cs typeface="Times New Roman" pitchFamily="18" charset="0"/>
            </a:endParaRPr>
          </a:p>
          <a:p>
            <a:pPr marL="285750" lvl="0" indent="-285750">
              <a:buFont typeface="Wingdings" pitchFamily="2" charset="2"/>
              <a:buChar char="q"/>
            </a:pPr>
            <a:r>
              <a:rPr lang="vi-VN" dirty="0">
                <a:latin typeface="Times New Roman" pitchFamily="18" charset="0"/>
                <a:cs typeface="Times New Roman" pitchFamily="18" charset="0"/>
              </a:rPr>
              <a:t>Mặt nạ phòng độc.</a:t>
            </a:r>
            <a:endParaRPr lang="en-US" b="1" dirty="0">
              <a:latin typeface="Times New Roman" pitchFamily="18" charset="0"/>
              <a:cs typeface="Times New Roman" pitchFamily="18" charset="0"/>
            </a:endParaRPr>
          </a:p>
          <a:p>
            <a:pPr marL="285750" lvl="0" indent="-285750">
              <a:buFont typeface="Wingdings" pitchFamily="2" charset="2"/>
              <a:buChar char="q"/>
            </a:pPr>
            <a:r>
              <a:rPr lang="vi-VN" dirty="0">
                <a:latin typeface="Times New Roman" pitchFamily="18" charset="0"/>
                <a:cs typeface="Times New Roman" pitchFamily="18" charset="0"/>
              </a:rPr>
              <a:t>Bông băng, thuốc sát trùng</a:t>
            </a:r>
            <a:endParaRPr lang="en-US" b="1" dirty="0">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3562529"/>
            <a:ext cx="4267200" cy="2605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3562529"/>
            <a:ext cx="2971800" cy="2568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23647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Phong Hugo\Pictures\NES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1" y="1021492"/>
            <a:ext cx="4495800" cy="4238624"/>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Phong Hugo\Pictures\54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1" y="1021492"/>
            <a:ext cx="3962399" cy="4238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24149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Quad Arrow Callout 7"/>
          <p:cNvSpPr/>
          <p:nvPr/>
        </p:nvSpPr>
        <p:spPr>
          <a:xfrm>
            <a:off x="1927654" y="2016211"/>
            <a:ext cx="4876800" cy="3352800"/>
          </a:xfrm>
          <a:prstGeom prst="quadArrowCallout">
            <a:avLst/>
          </a:prstGeom>
        </p:spPr>
        <p:style>
          <a:lnRef idx="1">
            <a:schemeClr val="accent2"/>
          </a:lnRef>
          <a:fillRef idx="2">
            <a:schemeClr val="accent2"/>
          </a:fillRef>
          <a:effectRef idx="1">
            <a:schemeClr val="accent2"/>
          </a:effectRef>
          <a:fontRef idx="minor">
            <a:schemeClr val="dk1"/>
          </a:fontRef>
        </p:style>
        <p:txBody>
          <a:bodyPr rtlCol="0" anchor="ctr">
            <a:prstTxWarp prst="textCirclePour">
              <a:avLst/>
            </a:prstTxWarp>
          </a:bodyPr>
          <a:lstStyle/>
          <a:p>
            <a:pPr algn="ctr"/>
            <a:r>
              <a:rPr lang="en-US" b="1" dirty="0">
                <a:latin typeface="Times New Roman" pitchFamily="18" charset="0"/>
                <a:cs typeface="Times New Roman" pitchFamily="18" charset="0"/>
              </a:rPr>
              <a:t>1.1.Đại </a:t>
            </a:r>
            <a:r>
              <a:rPr lang="en-US" b="1" dirty="0" err="1">
                <a:latin typeface="Times New Roman" pitchFamily="18" charset="0"/>
                <a:cs typeface="Times New Roman" pitchFamily="18" charset="0"/>
              </a:rPr>
              <a:t>Cương</a:t>
            </a:r>
            <a:r>
              <a:rPr lang="en-US" b="1" dirty="0">
                <a:latin typeface="Times New Roman" pitchFamily="18" charset="0"/>
                <a:cs typeface="Times New Roman" pitchFamily="18" charset="0"/>
              </a:rPr>
              <a:t>.</a:t>
            </a:r>
            <a:endParaRPr lang="en-US" dirty="0"/>
          </a:p>
        </p:txBody>
      </p:sp>
      <p:sp>
        <p:nvSpPr>
          <p:cNvPr id="10" name="Rectangle 9"/>
          <p:cNvSpPr/>
          <p:nvPr/>
        </p:nvSpPr>
        <p:spPr>
          <a:xfrm>
            <a:off x="6781800" y="1981200"/>
            <a:ext cx="1828800" cy="3352800"/>
          </a:xfrm>
          <a:prstGeom prst="rect">
            <a:avLst/>
          </a:prstGeom>
        </p:spPr>
        <p:style>
          <a:lnRef idx="1">
            <a:schemeClr val="dk1"/>
          </a:lnRef>
          <a:fillRef idx="2">
            <a:schemeClr val="dk1"/>
          </a:fillRef>
          <a:effectRef idx="1">
            <a:schemeClr val="dk1"/>
          </a:effectRef>
          <a:fontRef idx="minor">
            <a:schemeClr val="dk1"/>
          </a:fontRef>
        </p:style>
        <p:txBody>
          <a:bodyPr rtlCol="0" anchor="ctr">
            <a:prstTxWarp prst="textCanDown">
              <a:avLst/>
            </a:prstTxWarp>
          </a:bodyPr>
          <a:lstStyle/>
          <a:p>
            <a:pPr algn="ctr"/>
            <a:r>
              <a:rPr lang="en-US" b="1" dirty="0" err="1">
                <a:latin typeface="Times New Roman" pitchFamily="18" charset="0"/>
                <a:cs typeface="Times New Roman" pitchFamily="18" charset="0"/>
              </a:rPr>
              <a:t>Khi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chế</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tạo</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thiết</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bị</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và</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lắp</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đặt</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hệ</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thống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lạnh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phải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đặc</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biệt</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chú</a:t>
            </a:r>
            <a:r>
              <a:rPr lang="en-US" b="1" dirty="0">
                <a:latin typeface="Times New Roman" pitchFamily="18" charset="0"/>
                <a:cs typeface="Times New Roman" pitchFamily="18" charset="0"/>
              </a:rPr>
              <a:t> ý </a:t>
            </a:r>
            <a:r>
              <a:rPr lang="en-US" b="1" dirty="0" err="1">
                <a:latin typeface="Times New Roman" pitchFamily="18" charset="0"/>
                <a:cs typeface="Times New Roman" pitchFamily="18" charset="0"/>
              </a:rPr>
              <a:t>kỹ</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thuật</a:t>
            </a:r>
            <a:r>
              <a:rPr lang="en-US" b="1" dirty="0">
                <a:latin typeface="Times New Roman" pitchFamily="18" charset="0"/>
                <a:cs typeface="Times New Roman" pitchFamily="18" charset="0"/>
              </a:rPr>
              <a:t> an </a:t>
            </a:r>
            <a:r>
              <a:rPr lang="en-US" b="1" dirty="0" err="1">
                <a:latin typeface="Times New Roman" pitchFamily="18" charset="0"/>
                <a:cs typeface="Times New Roman" pitchFamily="18" charset="0"/>
              </a:rPr>
              <a:t>toàn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và</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vệ</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sinh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công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nghiệp</a:t>
            </a:r>
            <a:endParaRPr lang="en-US" dirty="0"/>
          </a:p>
        </p:txBody>
      </p:sp>
      <p:sp>
        <p:nvSpPr>
          <p:cNvPr id="11" name="Rectangle 10"/>
          <p:cNvSpPr/>
          <p:nvPr/>
        </p:nvSpPr>
        <p:spPr>
          <a:xfrm>
            <a:off x="98854" y="1752600"/>
            <a:ext cx="1828800" cy="35814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prstTxWarp prst="textPlain">
              <a:avLst/>
            </a:prstTxWarp>
          </a:bodyPr>
          <a:lstStyle/>
          <a:p>
            <a:pPr algn="ctr"/>
            <a:r>
              <a:rPr lang="vi-VN" b="1" dirty="0">
                <a:latin typeface="Times New Roman" pitchFamily="18" charset="0"/>
                <a:cs typeface="Times New Roman" pitchFamily="18" charset="0"/>
              </a:rPr>
              <a:t>Ở nước ta 11/3/1986, Uỷ ban khoa học và kỹ thuật nhà nước đã ban hành tiêu chuần Việt Nam về kỹ thuật an toàn hệ thống lạnh: TCVN 4206 -86 có hiệu lực từ ngày 1/1/198</a:t>
            </a:r>
            <a:endParaRPr lang="en-US" dirty="0"/>
          </a:p>
        </p:txBody>
      </p:sp>
      <p:sp>
        <p:nvSpPr>
          <p:cNvPr id="12" name="Rectangle 11"/>
          <p:cNvSpPr/>
          <p:nvPr/>
        </p:nvSpPr>
        <p:spPr>
          <a:xfrm>
            <a:off x="2514600" y="685800"/>
            <a:ext cx="4038600" cy="129539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rstTxWarp prst="textStop">
              <a:avLst/>
            </a:prstTxWarp>
          </a:bodyPr>
          <a:lstStyle/>
          <a:p>
            <a:pPr algn="ctr"/>
            <a:r>
              <a:rPr lang="vi-VN" b="1" dirty="0">
                <a:latin typeface="Times New Roman" pitchFamily="18" charset="0"/>
                <a:cs typeface="Times New Roman" pitchFamily="18" charset="0"/>
              </a:rPr>
              <a:t>Kỹ thuật an toàn hệ thống lạnh nhằm đảm bảo an toàn cho người và thiế bị trong các xí nghiệp lạnh nhờ  các biện pháp tổ chức, phòng chống cháy nổ</a:t>
            </a:r>
            <a:endParaRPr lang="en-US" dirty="0"/>
          </a:p>
        </p:txBody>
      </p:sp>
      <p:sp>
        <p:nvSpPr>
          <p:cNvPr id="14" name="Rectangle 13"/>
          <p:cNvSpPr/>
          <p:nvPr/>
        </p:nvSpPr>
        <p:spPr>
          <a:xfrm>
            <a:off x="2400300" y="5360773"/>
            <a:ext cx="3886200" cy="1295400"/>
          </a:xfrm>
          <a:prstGeom prst="rect">
            <a:avLst/>
          </a:prstGeom>
        </p:spPr>
        <p:style>
          <a:lnRef idx="1">
            <a:schemeClr val="dk1"/>
          </a:lnRef>
          <a:fillRef idx="2">
            <a:schemeClr val="dk1"/>
          </a:fillRef>
          <a:effectRef idx="1">
            <a:schemeClr val="dk1"/>
          </a:effectRef>
          <a:fontRef idx="minor">
            <a:schemeClr val="dk1"/>
          </a:fontRef>
        </p:style>
        <p:txBody>
          <a:bodyPr rtlCol="0" anchor="ctr">
            <a:prstTxWarp prst="textPlain">
              <a:avLst/>
            </a:prstTxWarp>
          </a:bodyPr>
          <a:lstStyle/>
          <a:p>
            <a:pPr algn="ctr"/>
            <a:r>
              <a:rPr lang="vi-VN" dirty="0">
                <a:solidFill>
                  <a:schemeClr val="tx1"/>
                </a:solidFill>
                <a:latin typeface="Arial" pitchFamily="34" charset="0"/>
                <a:cs typeface="Arial" pitchFamily="34" charset="0"/>
              </a:rPr>
              <a:t>các máy và thiệt bị của hệ thống lạnh phải được chế tạo, lắp đặt và bảo dưỡng vận hành theo </a:t>
            </a:r>
            <a:r>
              <a:rPr lang="en-US" dirty="0" err="1">
                <a:solidFill>
                  <a:schemeClr val="tx1"/>
                </a:solidFill>
                <a:latin typeface="Arial" pitchFamily="34" charset="0"/>
                <a:cs typeface="Arial" pitchFamily="34" charset="0"/>
              </a:rPr>
              <a:t>đúng</a:t>
            </a:r>
            <a:r>
              <a:rPr lang="en-US" dirty="0">
                <a:solidFill>
                  <a:schemeClr val="tx1"/>
                </a:solidFill>
                <a:latin typeface="Arial" pitchFamily="34" charset="0"/>
                <a:cs typeface="Arial" pitchFamily="34" charset="0"/>
              </a:rPr>
              <a:t> </a:t>
            </a:r>
            <a:r>
              <a:rPr lang="vi-VN" dirty="0">
                <a:solidFill>
                  <a:schemeClr val="tx1"/>
                </a:solidFill>
                <a:latin typeface="Arial" pitchFamily="34" charset="0"/>
                <a:cs typeface="Arial" pitchFamily="34" charset="0"/>
              </a:rPr>
              <a:t>tiêu chuẩn</a:t>
            </a:r>
            <a:endParaRPr lang="en-US" dirty="0"/>
          </a:p>
        </p:txBody>
      </p:sp>
      <p:sp>
        <p:nvSpPr>
          <p:cNvPr id="2" name="Rectangle 1"/>
          <p:cNvSpPr/>
          <p:nvPr/>
        </p:nvSpPr>
        <p:spPr>
          <a:xfrm>
            <a:off x="527222" y="194613"/>
            <a:ext cx="8229600" cy="369332"/>
          </a:xfrm>
          <a:prstGeom prst="rect">
            <a:avLst/>
          </a:prstGeom>
        </p:spPr>
        <p:txBody>
          <a:bodyPr wrap="square">
            <a:spAutoFit/>
          </a:bodyPr>
          <a:lstStyle/>
          <a:p>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1.ĐẠI CƯƠNG VÀ ĐIỀU KHOẢN CHUNG VỀ AN TOÀN HỆ THỐNG LẠNH.</a:t>
            </a:r>
            <a:endParaRPr lang="en-US" dirty="0"/>
          </a:p>
        </p:txBody>
      </p:sp>
    </p:spTree>
    <p:extLst>
      <p:ext uri="{BB962C8B-B14F-4D97-AF65-F5344CB8AC3E}">
        <p14:creationId xmlns:p14="http://schemas.microsoft.com/office/powerpoint/2010/main" val="30938185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7467600" cy="731838"/>
          </a:xfrm>
        </p:spPr>
        <p:style>
          <a:lnRef idx="2">
            <a:schemeClr val="accent3"/>
          </a:lnRef>
          <a:fillRef idx="1">
            <a:schemeClr val="lt1"/>
          </a:fillRef>
          <a:effectRef idx="0">
            <a:schemeClr val="accent3"/>
          </a:effectRef>
          <a:fontRef idx="minor">
            <a:schemeClr val="dk1"/>
          </a:fontRef>
        </p:style>
        <p:txBody>
          <a:bodyPr>
            <a:prstTxWarp prst="textPlain">
              <a:avLst/>
            </a:prstTxWarp>
            <a:normAutofit fontScale="90000"/>
          </a:bodyPr>
          <a:lstStyle/>
          <a:p>
            <a:r>
              <a:rPr lang="en-US" sz="2000" b="1" dirty="0" smtClean="0">
                <a:latin typeface="Times New Roman" pitchFamily="18" charset="0"/>
                <a:cs typeface="Times New Roman" pitchFamily="18" charset="0"/>
              </a:rPr>
              <a:t/>
            </a:r>
            <a:br>
              <a:rPr lang="en-US" sz="2000" b="1" dirty="0" smtClean="0">
                <a:latin typeface="Times New Roman" pitchFamily="18" charset="0"/>
                <a:cs typeface="Times New Roman" pitchFamily="18" charset="0"/>
              </a:rPr>
            </a:br>
            <a:r>
              <a:rPr lang="en-US" sz="1800" b="1" dirty="0" smtClean="0"/>
              <a:t/>
            </a:r>
            <a:br>
              <a:rPr lang="en-US" sz="1800" b="1" dirty="0" smtClean="0"/>
            </a:br>
            <a:r>
              <a:rPr lang="en-US" sz="2000" b="1" dirty="0" smtClean="0">
                <a:solidFill>
                  <a:srgbClr val="FF0000"/>
                </a:solidFill>
                <a:latin typeface="Times New Roman" pitchFamily="18" charset="0"/>
                <a:cs typeface="Times New Roman" pitchFamily="18" charset="0"/>
              </a:rPr>
              <a:t>1.2.CÁC ĐIỀU KHOẢN CHUNG.</a:t>
            </a:r>
            <a:r>
              <a:rPr lang="en-US" sz="1600" b="1" dirty="0">
                <a:latin typeface="Times New Roman" pitchFamily="18" charset="0"/>
                <a:cs typeface="Times New Roman" pitchFamily="18" charset="0"/>
              </a:rPr>
              <a:t/>
            </a:r>
            <a:br>
              <a:rPr lang="en-US" sz="1600" b="1" dirty="0">
                <a:latin typeface="Times New Roman" pitchFamily="18" charset="0"/>
                <a:cs typeface="Times New Roman" pitchFamily="18" charset="0"/>
              </a:rPr>
            </a:br>
            <a:r>
              <a:rPr lang="en-US" sz="1800" b="1" dirty="0"/>
              <a:t/>
            </a:r>
            <a:br>
              <a:rPr lang="en-US" sz="1800" b="1" dirty="0"/>
            </a:br>
            <a:r>
              <a:rPr lang="en-US" sz="2000" b="1" dirty="0">
                <a:latin typeface="Times New Roman" pitchFamily="18" charset="0"/>
                <a:cs typeface="Times New Roman" pitchFamily="18" charset="0"/>
              </a:rPr>
              <a:t/>
            </a:r>
            <a:br>
              <a:rPr lang="en-US" sz="2000" b="1" dirty="0">
                <a:latin typeface="Times New Roman" pitchFamily="18" charset="0"/>
                <a:cs typeface="Times New Roman" pitchFamily="18" charset="0"/>
              </a:rPr>
            </a:br>
            <a:endParaRPr lang="en-US" sz="2000" dirty="0">
              <a:latin typeface="Times New Roman" pitchFamily="18" charset="0"/>
              <a:cs typeface="Times New Roman" pitchFamily="18" charset="0"/>
            </a:endParaRPr>
          </a:p>
        </p:txBody>
      </p:sp>
      <p:sp>
        <p:nvSpPr>
          <p:cNvPr id="3" name="Content Placeholder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prstTxWarp prst="textCanUp">
              <a:avLst/>
            </a:prstTxWarp>
            <a:normAutofit fontScale="55000" lnSpcReduction="20000"/>
          </a:bodyPr>
          <a:lstStyle/>
          <a:p>
            <a:pPr lvl="0"/>
            <a:r>
              <a:rPr lang="en-US" sz="3200" b="1" dirty="0" err="1">
                <a:latin typeface="Times New Roman" pitchFamily="18" charset="0"/>
                <a:cs typeface="Times New Roman" pitchFamily="18" charset="0"/>
              </a:rPr>
              <a:t>Đã</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có</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chứng</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chỉ</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hợp</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pháp</a:t>
            </a:r>
            <a:r>
              <a:rPr lang="en-US" sz="3200" b="1" dirty="0">
                <a:latin typeface="Times New Roman" pitchFamily="18" charset="0"/>
                <a:cs typeface="Times New Roman" pitchFamily="18" charset="0"/>
              </a:rPr>
              <a:t> qua </a:t>
            </a:r>
            <a:r>
              <a:rPr lang="en-US" sz="3200" b="1" dirty="0" err="1">
                <a:latin typeface="Times New Roman" pitchFamily="18" charset="0"/>
                <a:cs typeface="Times New Roman" pitchFamily="18" charset="0"/>
              </a:rPr>
              <a:t>lớp</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vận</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hành</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chuyên</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môn</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về</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vận</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hành</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máy</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lạnh</a:t>
            </a:r>
            <a:endParaRPr lang="en-US" sz="3200" b="1" dirty="0">
              <a:latin typeface="Times New Roman" pitchFamily="18" charset="0"/>
              <a:cs typeface="Times New Roman" pitchFamily="18" charset="0"/>
            </a:endParaRPr>
          </a:p>
          <a:p>
            <a:pPr lvl="0"/>
            <a:r>
              <a:rPr lang="en-US" sz="3200" b="1" dirty="0" err="1">
                <a:latin typeface="Times New Roman" pitchFamily="18" charset="0"/>
                <a:cs typeface="Times New Roman" pitchFamily="18" charset="0"/>
              </a:rPr>
              <a:t>Đối</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với</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thợ</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điện</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Phải</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có</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chứng</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chị</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chuyên</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môn</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đạt</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trình</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độ</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công</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nhân</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vận</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hành</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thiết</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bị</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điện</a:t>
            </a:r>
            <a:endParaRPr lang="en-US" sz="3200" b="1" dirty="0">
              <a:latin typeface="Times New Roman" pitchFamily="18" charset="0"/>
              <a:cs typeface="Times New Roman" pitchFamily="18" charset="0"/>
            </a:endParaRPr>
          </a:p>
          <a:p>
            <a:r>
              <a:rPr lang="vi-VN" sz="2800" b="1" dirty="0">
                <a:latin typeface="Times New Roman" pitchFamily="18" charset="0"/>
                <a:cs typeface="Times New Roman" pitchFamily="18" charset="0"/>
              </a:rPr>
              <a:t>Hằng năm xí nghiệp cần kiểm tra nhận thức của công nhân viên kỹ thuật </a:t>
            </a:r>
            <a:endParaRPr lang="en-US" sz="2800" b="1" dirty="0">
              <a:latin typeface="Times New Roman" pitchFamily="18" charset="0"/>
              <a:cs typeface="Times New Roman" pitchFamily="18" charset="0"/>
            </a:endParaRPr>
          </a:p>
          <a:p>
            <a:pPr lvl="0"/>
            <a:r>
              <a:rPr lang="en-US" sz="2800" b="1" dirty="0" err="1">
                <a:latin typeface="Times New Roman" pitchFamily="18" charset="0"/>
                <a:cs typeface="Times New Roman" pitchFamily="18" charset="0"/>
              </a:rPr>
              <a:t>Tất</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cả</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cán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bộ</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công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nhân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viên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trong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xí</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nghiệp</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phải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hiểu</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rõ</a:t>
            </a:r>
            <a:r>
              <a:rPr lang="en-US" sz="2800" b="1" dirty="0">
                <a:latin typeface="Times New Roman" pitchFamily="18" charset="0"/>
                <a:cs typeface="Times New Roman" pitchFamily="18" charset="0"/>
              </a:rPr>
              <a:t> an </a:t>
            </a:r>
            <a:r>
              <a:rPr lang="en-US" sz="2800" b="1" dirty="0" err="1">
                <a:latin typeface="Times New Roman" pitchFamily="18" charset="0"/>
                <a:cs typeface="Times New Roman" pitchFamily="18" charset="0"/>
              </a:rPr>
              <a:t>toàn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và</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cách</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cấp</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cứu</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khi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xảy</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ra</a:t>
            </a:r>
            <a:r>
              <a:rPr lang="en-US" sz="2800" b="1" dirty="0">
                <a:latin typeface="Times New Roman" pitchFamily="18" charset="0"/>
                <a:cs typeface="Times New Roman" pitchFamily="18" charset="0"/>
              </a:rPr>
              <a:t> tai </a:t>
            </a:r>
            <a:r>
              <a:rPr lang="en-US" sz="2800" b="1" dirty="0" err="1">
                <a:latin typeface="Times New Roman" pitchFamily="18" charset="0"/>
                <a:cs typeface="Times New Roman" pitchFamily="18" charset="0"/>
              </a:rPr>
              <a:t>nạn</a:t>
            </a:r>
            <a:r>
              <a:rPr lang="en-US" sz="2800" b="1" dirty="0">
                <a:latin typeface="Times New Roman" pitchFamily="18" charset="0"/>
                <a:cs typeface="Times New Roman" pitchFamily="18" charset="0"/>
              </a:rPr>
              <a:t>.</a:t>
            </a:r>
          </a:p>
          <a:p>
            <a:pPr lvl="0"/>
            <a:r>
              <a:rPr lang="vi-VN" sz="2800" b="1" dirty="0">
                <a:latin typeface="Times New Roman" pitchFamily="18" charset="0"/>
                <a:cs typeface="Times New Roman" pitchFamily="18" charset="0"/>
              </a:rPr>
              <a:t>Phải đăng ký với thanh tra Nhà Nước về thanh tra an toàn lao động các thiết bị làm việc có chịu áp lực và an toàn về điện.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Phải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niêm</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yết</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quy</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trình</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vận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hành</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máy</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lạnh</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tại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phòng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máy</a:t>
            </a:r>
            <a:r>
              <a:rPr lang="en-US" sz="2800" b="1" dirty="0">
                <a:latin typeface="Times New Roman" pitchFamily="18" charset="0"/>
                <a:cs typeface="Times New Roman" pitchFamily="18" charset="0"/>
              </a:rPr>
              <a:t>.</a:t>
            </a:r>
          </a:p>
          <a:p>
            <a:pPr lvl="0"/>
            <a:r>
              <a:rPr lang="en-US" sz="2800" b="1" dirty="0" err="1">
                <a:latin typeface="Times New Roman" pitchFamily="18" charset="0"/>
                <a:cs typeface="Times New Roman" pitchFamily="18" charset="0"/>
              </a:rPr>
              <a:t>Cấm</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người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không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có</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trách</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nhiệm</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vào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phòng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máy</a:t>
            </a:r>
            <a:r>
              <a:rPr lang="en-US" sz="2800" b="1" dirty="0">
                <a:latin typeface="Times New Roman" pitchFamily="18" charset="0"/>
                <a:cs typeface="Times New Roman" pitchFamily="18" charset="0"/>
              </a:rPr>
              <a:t>.</a:t>
            </a:r>
          </a:p>
          <a:p>
            <a:r>
              <a:rPr lang="vi-VN" sz="2800" b="1" dirty="0">
                <a:latin typeface="Times New Roman" pitchFamily="18" charset="0"/>
                <a:cs typeface="Times New Roman" pitchFamily="18" charset="0"/>
              </a:rPr>
              <a:t>Phòng máy phỉa có trang thiết bị, phuong tiện dập lửa khi có hỏa hoạn. </a:t>
            </a:r>
            <a:endParaRPr lang="en-US" sz="2800" b="1" dirty="0">
              <a:latin typeface="Times New Roman" pitchFamily="18" charset="0"/>
              <a:cs typeface="Times New Roman" pitchFamily="18" charset="0"/>
            </a:endParaRPr>
          </a:p>
          <a:p>
            <a:pPr lvl="0"/>
            <a:r>
              <a:rPr lang="en-US" sz="2800" b="1" dirty="0" err="1">
                <a:latin typeface="Times New Roman" pitchFamily="18" charset="0"/>
                <a:cs typeface="Times New Roman" pitchFamily="18" charset="0"/>
              </a:rPr>
              <a:t>Cấm</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để</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xăng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dầu</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và</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các</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chất</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lỏng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dễ</a:t>
            </a:r>
            <a:r>
              <a:rPr lang="en-US" sz="2800" b="1" dirty="0">
                <a:latin typeface="Times New Roman" pitchFamily="18" charset="0"/>
                <a:cs typeface="Times New Roman" pitchFamily="18" charset="0"/>
              </a:rPr>
              <a:t> bay </a:t>
            </a:r>
            <a:r>
              <a:rPr lang="en-US" sz="2800" b="1" dirty="0" err="1">
                <a:latin typeface="Times New Roman" pitchFamily="18" charset="0"/>
                <a:cs typeface="Times New Roman" pitchFamily="18" charset="0"/>
              </a:rPr>
              <a:t>hơi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trong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phòng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máy</a:t>
            </a:r>
            <a:r>
              <a:rPr lang="en-US" sz="2800" b="1" dirty="0">
                <a:latin typeface="Times New Roman" pitchFamily="18" charset="0"/>
                <a:cs typeface="Times New Roman" pitchFamily="18" charset="0"/>
              </a:rPr>
              <a:t>.</a:t>
            </a:r>
          </a:p>
          <a:p>
            <a:pPr lvl="0"/>
            <a:r>
              <a:rPr lang="en-US" sz="2800" b="1" dirty="0" err="1">
                <a:latin typeface="Times New Roman" pitchFamily="18" charset="0"/>
                <a:cs typeface="Times New Roman" pitchFamily="18" charset="0"/>
              </a:rPr>
              <a:t>Cấm</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người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vận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hành</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uống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rượu</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trong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giờ</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trực</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vận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hành</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máy</a:t>
            </a:r>
            <a:r>
              <a:rPr lang="en-US" sz="2800" b="1" dirty="0">
                <a:latin typeface="Times New Roman" pitchFamily="18" charset="0"/>
                <a:cs typeface="Times New Roman" pitchFamily="18" charset="0"/>
              </a:rPr>
              <a:t>.</a:t>
            </a:r>
          </a:p>
          <a:p>
            <a:r>
              <a:rPr lang="vi-VN" sz="2800" b="1" dirty="0">
                <a:latin typeface="Times New Roman" pitchFamily="18" charset="0"/>
                <a:cs typeface="Times New Roman" pitchFamily="18" charset="0"/>
              </a:rPr>
              <a:t>Xí nghiệp lạnh cần phải lập ban an toàn lao động cơ quan do thủ trưởng cơ quan làm thủ trưởng để kiểm tra nhắc nhở việc thực hiện nội quy an toàn lao động </a:t>
            </a:r>
            <a:endParaRPr lang="en-US" sz="2800" b="1" dirty="0">
              <a:latin typeface="Times New Roman" pitchFamily="18" charset="0"/>
              <a:cs typeface="Times New Roman" pitchFamily="18" charset="0"/>
            </a:endParaRPr>
          </a:p>
        </p:txBody>
      </p:sp>
    </p:spTree>
    <p:extLst>
      <p:ext uri="{BB962C8B-B14F-4D97-AF65-F5344CB8AC3E}">
        <p14:creationId xmlns:p14="http://schemas.microsoft.com/office/powerpoint/2010/main" val="25665741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700" b="1" dirty="0">
                <a:latin typeface="Times New Roman" pitchFamily="18" charset="0"/>
                <a:cs typeface="Times New Roman" pitchFamily="18" charset="0"/>
              </a:rPr>
              <a:t>2. MÔI CHẤT LẠNH TRONG KỸ THUẬT AN TOÀN</a:t>
            </a:r>
            <a:br>
              <a:rPr lang="en-US" sz="2700" b="1" dirty="0">
                <a:latin typeface="Times New Roman" pitchFamily="18" charset="0"/>
                <a:cs typeface="Times New Roman" pitchFamily="18" charset="0"/>
              </a:rPr>
            </a:br>
            <a:endParaRPr lang="en-US" sz="2700" dirty="0">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10552765"/>
              </p:ext>
            </p:extLst>
          </p:nvPr>
        </p:nvGraphicFramePr>
        <p:xfrm>
          <a:off x="457200" y="1600200"/>
          <a:ext cx="7467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Oval 5"/>
          <p:cNvSpPr/>
          <p:nvPr/>
        </p:nvSpPr>
        <p:spPr>
          <a:xfrm>
            <a:off x="1295400" y="2895600"/>
            <a:ext cx="1905000" cy="1905000"/>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prstTxWarp prst="textStop">
              <a:avLst/>
            </a:prstTxWarp>
          </a:bodyPr>
          <a:lstStyle/>
          <a:p>
            <a:pPr algn="ct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2.2.Phân </a:t>
            </a:r>
            <a:r>
              <a:rPr lang="en-US"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Loại</a:t>
            </a: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 </a:t>
            </a:r>
            <a:r>
              <a:rPr lang="en-US"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Môi</a:t>
            </a: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 </a:t>
            </a:r>
            <a:r>
              <a:rPr lang="en-US"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Chất</a:t>
            </a: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 </a:t>
            </a:r>
            <a:r>
              <a:rPr lang="en-US"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Lạnh</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39478817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7467600" cy="1143000"/>
          </a:xfrm>
        </p:spPr>
        <p:txBody>
          <a:bodyPr/>
          <a:lstStyle/>
          <a:p>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05698244"/>
              </p:ext>
            </p:extLst>
          </p:nvPr>
        </p:nvGraphicFramePr>
        <p:xfrm>
          <a:off x="381000" y="1600200"/>
          <a:ext cx="7467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672680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Point Star 3"/>
          <p:cNvSpPr/>
          <p:nvPr/>
        </p:nvSpPr>
        <p:spPr>
          <a:xfrm>
            <a:off x="2061519" y="1600200"/>
            <a:ext cx="4724400" cy="32766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t>2.4. </a:t>
            </a:r>
            <a:r>
              <a:rPr lang="en-US" b="1" dirty="0" err="1"/>
              <a:t>Khi</a:t>
            </a:r>
            <a:r>
              <a:rPr lang="en-US" b="1" dirty="0"/>
              <a:t> </a:t>
            </a:r>
            <a:r>
              <a:rPr lang="en-US" b="1" dirty="0" err="1"/>
              <a:t>Sử</a:t>
            </a:r>
            <a:r>
              <a:rPr lang="en-US" b="1" dirty="0"/>
              <a:t> Dung </a:t>
            </a:r>
            <a:r>
              <a:rPr lang="en-US" b="1" dirty="0" err="1"/>
              <a:t>Môi</a:t>
            </a:r>
            <a:r>
              <a:rPr lang="en-US" b="1" dirty="0"/>
              <a:t> </a:t>
            </a:r>
            <a:r>
              <a:rPr lang="en-US" b="1" dirty="0" err="1"/>
              <a:t>Chất</a:t>
            </a:r>
            <a:r>
              <a:rPr lang="en-US" b="1" dirty="0"/>
              <a:t> </a:t>
            </a:r>
            <a:r>
              <a:rPr lang="en-US" b="1" dirty="0" err="1"/>
              <a:t>Lạnh</a:t>
            </a:r>
            <a:r>
              <a:rPr lang="en-US" b="1" dirty="0"/>
              <a:t> </a:t>
            </a:r>
            <a:r>
              <a:rPr lang="en-US" b="1" dirty="0" err="1"/>
              <a:t>Cần</a:t>
            </a:r>
            <a:r>
              <a:rPr lang="en-US" b="1" dirty="0"/>
              <a:t> </a:t>
            </a:r>
            <a:r>
              <a:rPr lang="en-US" b="1" dirty="0" err="1"/>
              <a:t>Chú</a:t>
            </a:r>
            <a:r>
              <a:rPr lang="en-US" b="1" dirty="0"/>
              <a:t> Ý </a:t>
            </a:r>
            <a:r>
              <a:rPr lang="en-US" b="1" dirty="0" err="1"/>
              <a:t>Đến</a:t>
            </a:r>
            <a:r>
              <a:rPr lang="en-US" b="1" dirty="0"/>
              <a:t> </a:t>
            </a:r>
            <a:r>
              <a:rPr lang="en-US" b="1" dirty="0" err="1"/>
              <a:t>Các</a:t>
            </a:r>
            <a:r>
              <a:rPr lang="en-US" b="1" dirty="0"/>
              <a:t> </a:t>
            </a:r>
            <a:r>
              <a:rPr lang="en-US" b="1" dirty="0" err="1"/>
              <a:t>Tính</a:t>
            </a:r>
            <a:r>
              <a:rPr lang="en-US" b="1" dirty="0"/>
              <a:t> </a:t>
            </a:r>
            <a:r>
              <a:rPr lang="en-US" b="1" dirty="0" err="1"/>
              <a:t>Chất</a:t>
            </a:r>
            <a:r>
              <a:rPr lang="en-US" b="1" dirty="0"/>
              <a:t> </a:t>
            </a:r>
            <a:r>
              <a:rPr lang="en-US" b="1" dirty="0" err="1"/>
              <a:t>Sau</a:t>
            </a:r>
            <a:r>
              <a:rPr lang="en-US" b="1" dirty="0"/>
              <a:t>:</a:t>
            </a:r>
            <a:endParaRPr lang="en-US" dirty="0"/>
          </a:p>
        </p:txBody>
      </p:sp>
      <p:sp>
        <p:nvSpPr>
          <p:cNvPr id="5" name="Cloud Callout 4"/>
          <p:cNvSpPr/>
          <p:nvPr/>
        </p:nvSpPr>
        <p:spPr>
          <a:xfrm rot="1680453">
            <a:off x="6376832" y="1742745"/>
            <a:ext cx="1495219" cy="1246649"/>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b="1" dirty="0"/>
              <a:t>Tính chất vật lý:</a:t>
            </a:r>
            <a:endParaRPr lang="en-US" dirty="0"/>
          </a:p>
        </p:txBody>
      </p:sp>
      <p:sp>
        <p:nvSpPr>
          <p:cNvPr id="6" name="Cloud Callout 5"/>
          <p:cNvSpPr/>
          <p:nvPr/>
        </p:nvSpPr>
        <p:spPr>
          <a:xfrm rot="16584142">
            <a:off x="1494642" y="3645447"/>
            <a:ext cx="1600200" cy="137160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a:t>Tính</a:t>
            </a:r>
            <a:r>
              <a:rPr lang="en-US" dirty="0"/>
              <a:t> </a:t>
            </a:r>
            <a:r>
              <a:rPr lang="en-US" dirty="0" err="1"/>
              <a:t>cháy</a:t>
            </a:r>
            <a:r>
              <a:rPr lang="en-US" dirty="0"/>
              <a:t> </a:t>
            </a:r>
            <a:r>
              <a:rPr lang="en-US" dirty="0" err="1"/>
              <a:t>nổ</a:t>
            </a:r>
            <a:r>
              <a:rPr lang="en-US" dirty="0"/>
              <a:t>:</a:t>
            </a:r>
          </a:p>
        </p:txBody>
      </p:sp>
      <p:sp>
        <p:nvSpPr>
          <p:cNvPr id="7" name="Cloud Callout 6"/>
          <p:cNvSpPr/>
          <p:nvPr/>
        </p:nvSpPr>
        <p:spPr>
          <a:xfrm rot="1680453">
            <a:off x="1980941" y="1481014"/>
            <a:ext cx="1600200" cy="137160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a:t>Tính</a:t>
            </a:r>
            <a:r>
              <a:rPr lang="en-US" dirty="0"/>
              <a:t> </a:t>
            </a:r>
            <a:r>
              <a:rPr lang="en-US" dirty="0" err="1"/>
              <a:t>chất</a:t>
            </a:r>
            <a:r>
              <a:rPr lang="en-US" dirty="0"/>
              <a:t> </a:t>
            </a:r>
            <a:r>
              <a:rPr lang="en-US" dirty="0" err="1"/>
              <a:t>sinh</a:t>
            </a:r>
            <a:r>
              <a:rPr lang="en-US" dirty="0"/>
              <a:t> </a:t>
            </a:r>
            <a:r>
              <a:rPr lang="en-US" dirty="0" err="1"/>
              <a:t>lý</a:t>
            </a:r>
            <a:r>
              <a:rPr lang="en-US" dirty="0"/>
              <a:t>:</a:t>
            </a:r>
          </a:p>
        </p:txBody>
      </p:sp>
      <p:sp>
        <p:nvSpPr>
          <p:cNvPr id="8" name="Cloud Callout 7"/>
          <p:cNvSpPr/>
          <p:nvPr/>
        </p:nvSpPr>
        <p:spPr>
          <a:xfrm rot="1680453">
            <a:off x="4343140" y="290648"/>
            <a:ext cx="1600200" cy="137160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b="1" dirty="0"/>
              <a:t>Môi trường:</a:t>
            </a:r>
            <a:endParaRPr lang="en-US" dirty="0"/>
          </a:p>
        </p:txBody>
      </p:sp>
      <p:sp>
        <p:nvSpPr>
          <p:cNvPr id="9" name="Cloud Callout 8"/>
          <p:cNvSpPr/>
          <p:nvPr/>
        </p:nvSpPr>
        <p:spPr>
          <a:xfrm rot="1680453">
            <a:off x="5829300" y="3612161"/>
            <a:ext cx="1600200" cy="137160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b="1" dirty="0"/>
              <a:t>. Tính chất hóa học</a:t>
            </a:r>
            <a:endParaRPr lang="en-US" dirty="0"/>
          </a:p>
        </p:txBody>
      </p:sp>
      <p:graphicFrame>
        <p:nvGraphicFramePr>
          <p:cNvPr id="16" name="Diagram 15"/>
          <p:cNvGraphicFramePr/>
          <p:nvPr>
            <p:extLst>
              <p:ext uri="{D42A27DB-BD31-4B8C-83A1-F6EECF244321}">
                <p14:modId xmlns:p14="http://schemas.microsoft.com/office/powerpoint/2010/main" val="881806448"/>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055208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tical Scroll 1"/>
          <p:cNvSpPr/>
          <p:nvPr/>
        </p:nvSpPr>
        <p:spPr>
          <a:xfrm>
            <a:off x="152400" y="838200"/>
            <a:ext cx="1600200" cy="4572000"/>
          </a:xfrm>
          <a:prstGeom prst="verticalScroll">
            <a:avLst/>
          </a:prstGeom>
        </p:spPr>
        <p:style>
          <a:lnRef idx="1">
            <a:schemeClr val="accent4"/>
          </a:lnRef>
          <a:fillRef idx="2">
            <a:schemeClr val="accent4"/>
          </a:fillRef>
          <a:effectRef idx="1">
            <a:schemeClr val="accent4"/>
          </a:effectRef>
          <a:fontRef idx="minor">
            <a:schemeClr val="dk1"/>
          </a:fontRef>
        </p:style>
        <p:txBody>
          <a:bodyPr rtlCol="0" anchor="ctr"/>
          <a:lstStyle/>
          <a:p>
            <a:r>
              <a:rPr lang="en-US" b="1" dirty="0" err="1"/>
              <a:t>Các</a:t>
            </a:r>
            <a:r>
              <a:rPr lang="en-US" b="1" dirty="0"/>
              <a:t> </a:t>
            </a:r>
            <a:r>
              <a:rPr lang="en-US" b="1" dirty="0" err="1"/>
              <a:t>Sự</a:t>
            </a:r>
            <a:r>
              <a:rPr lang="en-US" b="1" dirty="0"/>
              <a:t> </a:t>
            </a:r>
            <a:r>
              <a:rPr lang="en-US" b="1" dirty="0" err="1"/>
              <a:t>Cố</a:t>
            </a:r>
            <a:r>
              <a:rPr lang="en-US" b="1" dirty="0"/>
              <a:t> </a:t>
            </a:r>
            <a:r>
              <a:rPr lang="en-US" b="1" dirty="0" err="1"/>
              <a:t>Môi</a:t>
            </a:r>
            <a:r>
              <a:rPr lang="en-US" b="1" dirty="0"/>
              <a:t> </a:t>
            </a:r>
            <a:r>
              <a:rPr lang="en-US" b="1" dirty="0" err="1"/>
              <a:t>Chất</a:t>
            </a:r>
            <a:r>
              <a:rPr lang="en-US" b="1" dirty="0"/>
              <a:t> </a:t>
            </a:r>
            <a:r>
              <a:rPr lang="en-US" b="1" dirty="0" err="1"/>
              <a:t>Lạnh</a:t>
            </a:r>
            <a:r>
              <a:rPr lang="en-US" b="1" dirty="0"/>
              <a:t> </a:t>
            </a:r>
            <a:r>
              <a:rPr lang="en-US" b="1" dirty="0" err="1"/>
              <a:t>Gây</a:t>
            </a:r>
            <a:r>
              <a:rPr lang="en-US" b="1" dirty="0"/>
              <a:t> Ra </a:t>
            </a:r>
            <a:r>
              <a:rPr lang="en-US" b="1" dirty="0" err="1"/>
              <a:t>Ảnh</a:t>
            </a:r>
            <a:r>
              <a:rPr lang="en-US" b="1" dirty="0"/>
              <a:t> </a:t>
            </a:r>
            <a:r>
              <a:rPr lang="en-US" b="1" dirty="0" err="1"/>
              <a:t>Hưởng</a:t>
            </a:r>
            <a:r>
              <a:rPr lang="en-US" b="1" dirty="0"/>
              <a:t> </a:t>
            </a:r>
            <a:r>
              <a:rPr lang="en-US" b="1" dirty="0" err="1"/>
              <a:t>Đến</a:t>
            </a:r>
            <a:r>
              <a:rPr lang="en-US" b="1" dirty="0"/>
              <a:t> </a:t>
            </a:r>
            <a:r>
              <a:rPr lang="en-US" b="1" dirty="0" err="1"/>
              <a:t>Sức</a:t>
            </a:r>
            <a:r>
              <a:rPr lang="en-US" b="1" dirty="0"/>
              <a:t> </a:t>
            </a:r>
            <a:r>
              <a:rPr lang="en-US" b="1" dirty="0" err="1"/>
              <a:t>Khỏe</a:t>
            </a:r>
            <a:r>
              <a:rPr lang="en-US" b="1" dirty="0"/>
              <a:t> Cho </a:t>
            </a:r>
            <a:r>
              <a:rPr lang="en-US" b="1" dirty="0" err="1"/>
              <a:t>Người</a:t>
            </a:r>
            <a:r>
              <a:rPr lang="en-US" dirty="0"/>
              <a:t>:</a:t>
            </a:r>
          </a:p>
        </p:txBody>
      </p:sp>
      <p:sp>
        <p:nvSpPr>
          <p:cNvPr id="3" name="Right Arrow 2"/>
          <p:cNvSpPr/>
          <p:nvPr/>
        </p:nvSpPr>
        <p:spPr>
          <a:xfrm>
            <a:off x="1600200" y="838200"/>
            <a:ext cx="5372100" cy="1066800"/>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lvl="0"/>
            <a:r>
              <a:rPr lang="en-US" dirty="0" err="1">
                <a:latin typeface="Times New Roman" pitchFamily="18" charset="0"/>
                <a:cs typeface="Times New Roman" pitchFamily="18" charset="0"/>
              </a:rPr>
              <a:t>Gây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kích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thích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niêm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mắt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dầy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gây</a:t>
            </a:r>
            <a:r>
              <a:rPr lang="en-US" dirty="0">
                <a:latin typeface="Times New Roman" pitchFamily="18" charset="0"/>
                <a:cs typeface="Times New Roman" pitchFamily="18" charset="0"/>
              </a:rPr>
              <a:t> co </a:t>
            </a:r>
            <a:r>
              <a:rPr lang="en-US" dirty="0" err="1">
                <a:latin typeface="Times New Roman" pitchFamily="18" charset="0"/>
                <a:cs typeface="Times New Roman" pitchFamily="18" charset="0"/>
              </a:rPr>
              <a:t>thắt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hô</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hấp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bỏng</a:t>
            </a:r>
            <a:r>
              <a:rPr lang="en-US" dirty="0">
                <a:latin typeface="Times New Roman" pitchFamily="18" charset="0"/>
                <a:cs typeface="Times New Roman" pitchFamily="18" charset="0"/>
              </a:rPr>
              <a:t> da.</a:t>
            </a:r>
          </a:p>
        </p:txBody>
      </p:sp>
      <p:sp>
        <p:nvSpPr>
          <p:cNvPr id="6" name="Right Arrow 5"/>
          <p:cNvSpPr/>
          <p:nvPr/>
        </p:nvSpPr>
        <p:spPr>
          <a:xfrm>
            <a:off x="1600200" y="1802027"/>
            <a:ext cx="5562600" cy="1169773"/>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lvl="0"/>
            <a:r>
              <a:rPr lang="en-US" dirty="0" err="1">
                <a:latin typeface="Times New Roman" pitchFamily="18" charset="0"/>
                <a:cs typeface="Times New Roman" pitchFamily="18" charset="0"/>
              </a:rPr>
              <a:t>Gây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mùi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ngửi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Hắc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dễ</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phòng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tránh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thường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môi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lạnh</a:t>
            </a:r>
            <a:r>
              <a:rPr lang="en-US" dirty="0">
                <a:latin typeface="Times New Roman" pitchFamily="18" charset="0"/>
                <a:cs typeface="Times New Roman" pitchFamily="18" charset="0"/>
              </a:rPr>
              <a:t> NH3).</a:t>
            </a:r>
          </a:p>
        </p:txBody>
      </p:sp>
      <p:sp>
        <p:nvSpPr>
          <p:cNvPr id="7" name="Right Arrow 6"/>
          <p:cNvSpPr/>
          <p:nvPr/>
        </p:nvSpPr>
        <p:spPr>
          <a:xfrm>
            <a:off x="1624914" y="2912079"/>
            <a:ext cx="5486400" cy="914400"/>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vi-VN" sz="2000" dirty="0">
                <a:latin typeface="Times New Roman" pitchFamily="18" charset="0"/>
                <a:cs typeface="Times New Roman" pitchFamily="18" charset="0"/>
              </a:rPr>
              <a:t>Làm giảm chất lượng sản phẩm, thực phẩm</a:t>
            </a:r>
            <a:r>
              <a:rPr lang="vi-VN" b="1" dirty="0"/>
              <a:t>,</a:t>
            </a:r>
            <a:endParaRPr lang="en-US" dirty="0"/>
          </a:p>
        </p:txBody>
      </p:sp>
      <p:sp>
        <p:nvSpPr>
          <p:cNvPr id="8" name="Right Arrow 7"/>
          <p:cNvSpPr/>
          <p:nvPr/>
        </p:nvSpPr>
        <p:spPr>
          <a:xfrm>
            <a:off x="1624914" y="3581400"/>
            <a:ext cx="5372100" cy="1295400"/>
          </a:xfrm>
          <a:prstGeom prst="rightArrow">
            <a:avLst/>
          </a:prstGeom>
        </p:spPr>
        <p:style>
          <a:lnRef idx="1">
            <a:schemeClr val="accent5"/>
          </a:lnRef>
          <a:fillRef idx="2">
            <a:schemeClr val="accent5"/>
          </a:fillRef>
          <a:effectRef idx="1">
            <a:schemeClr val="accent5"/>
          </a:effectRef>
          <a:fontRef idx="minor">
            <a:schemeClr val="dk1"/>
          </a:fontRef>
        </p:style>
        <p:txBody>
          <a:bodyPr rtlCol="0" anchor="ctr"/>
          <a:lstStyle/>
          <a:p>
            <a:pPr lvl="0"/>
            <a:r>
              <a:rPr lang="en-US" dirty="0" err="1">
                <a:latin typeface="Times New Roman" pitchFamily="18" charset="0"/>
                <a:cs typeface="Times New Roman" pitchFamily="18" charset="0"/>
              </a:rPr>
              <a:t>Khi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hít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phải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nồng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cao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ngạt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thở</a:t>
            </a:r>
            <a:r>
              <a:rPr lang="en-US" dirty="0">
                <a:latin typeface="Times New Roman" pitchFamily="18" charset="0"/>
                <a:cs typeface="Times New Roman" pitchFamily="18" charset="0"/>
              </a:rPr>
              <a:t>, do </a:t>
            </a:r>
            <a:r>
              <a:rPr lang="en-US" dirty="0" err="1">
                <a:latin typeface="Times New Roman" pitchFamily="18" charset="0"/>
                <a:cs typeface="Times New Roman" pitchFamily="18" charset="0"/>
              </a:rPr>
              <a:t>thiếu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dưỡng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nếu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nặng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gây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vong</a:t>
            </a:r>
            <a:r>
              <a:rPr lang="en-US" dirty="0"/>
              <a:t>.</a:t>
            </a:r>
          </a:p>
        </p:txBody>
      </p:sp>
      <p:sp>
        <p:nvSpPr>
          <p:cNvPr id="9" name="Right Arrow 8"/>
          <p:cNvSpPr/>
          <p:nvPr/>
        </p:nvSpPr>
        <p:spPr>
          <a:xfrm>
            <a:off x="1600200" y="4495799"/>
            <a:ext cx="5372100" cy="986481"/>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vi-VN" dirty="0">
                <a:latin typeface="Times New Roman" pitchFamily="18" charset="0"/>
                <a:cs typeface="Times New Roman" pitchFamily="18" charset="0"/>
              </a:rPr>
              <a:t>Đối với các môi chất lạnh Freon do bị phân hủy chất Clo tạo ra chat Phosgen rất độc hại cho cơ thể</a:t>
            </a:r>
            <a:r>
              <a:rPr lang="vi-VN" b="1" dirty="0"/>
              <a:t>.</a:t>
            </a:r>
            <a:endParaRPr lang="en-US" dirty="0"/>
          </a:p>
        </p:txBody>
      </p:sp>
    </p:spTree>
    <p:extLst>
      <p:ext uri="{BB962C8B-B14F-4D97-AF65-F5344CB8AC3E}">
        <p14:creationId xmlns:p14="http://schemas.microsoft.com/office/powerpoint/2010/main" val="8860038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838200" y="1600200"/>
            <a:ext cx="7391400" cy="4724400"/>
          </a:xfrm>
        </p:spPr>
        <p:style>
          <a:lnRef idx="1">
            <a:schemeClr val="accent3"/>
          </a:lnRef>
          <a:fillRef idx="2">
            <a:schemeClr val="accent3"/>
          </a:fillRef>
          <a:effectRef idx="1">
            <a:schemeClr val="accent3"/>
          </a:effectRef>
          <a:fontRef idx="minor">
            <a:schemeClr val="dk1"/>
          </a:fontRef>
        </p:style>
        <p:txBody>
          <a:bodyPr>
            <a:noAutofit/>
          </a:bodyPr>
          <a:lstStyle/>
          <a:p>
            <a:pPr lvl="0"/>
            <a:r>
              <a:rPr lang="vi-VN" sz="2000" dirty="0">
                <a:latin typeface="Times New Roman" pitchFamily="18" charset="0"/>
                <a:cs typeface="Times New Roman" pitchFamily="18" charset="0"/>
              </a:rPr>
              <a:t>Khi người bị nhiễm môi chất ta tiến hành cấp cứu:</a:t>
            </a:r>
            <a:endParaRPr lang="en-US" sz="2000" b="1" dirty="0">
              <a:latin typeface="Times New Roman" pitchFamily="18" charset="0"/>
              <a:cs typeface="Times New Roman" pitchFamily="18" charset="0"/>
            </a:endParaRPr>
          </a:p>
          <a:p>
            <a:pPr lvl="0"/>
            <a:r>
              <a:rPr lang="en-US" sz="2000" dirty="0" err="1">
                <a:latin typeface="Times New Roman" pitchFamily="18" charset="0"/>
                <a:cs typeface="Times New Roman" pitchFamily="18" charset="0"/>
              </a:rPr>
              <a:t>Đưa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nạn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nhân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ra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khỏi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nơi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bị</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nhiễm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đặt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nạn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nhân</a:t>
            </a:r>
            <a:r>
              <a:rPr lang="en-US" sz="2000" dirty="0">
                <a:latin typeface="Times New Roman" pitchFamily="18" charset="0"/>
                <a:cs typeface="Times New Roman" pitchFamily="18" charset="0"/>
              </a:rPr>
              <a:t> ở </a:t>
            </a:r>
            <a:r>
              <a:rPr lang="en-US" sz="2000" dirty="0" err="1">
                <a:latin typeface="Times New Roman" pitchFamily="18" charset="0"/>
                <a:cs typeface="Times New Roman" pitchFamily="18" charset="0"/>
              </a:rPr>
              <a:t>nơi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thông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thoáng</a:t>
            </a:r>
            <a:r>
              <a:rPr lang="en-US" sz="2000" dirty="0">
                <a:latin typeface="Times New Roman" pitchFamily="18" charset="0"/>
                <a:cs typeface="Times New Roman" pitchFamily="18" charset="0"/>
              </a:rPr>
              <a:t>.</a:t>
            </a:r>
          </a:p>
          <a:p>
            <a:pPr lvl="0"/>
            <a:r>
              <a:rPr lang="en-US" sz="2000" dirty="0" err="1">
                <a:latin typeface="Times New Roman" pitchFamily="18" charset="0"/>
                <a:cs typeface="Times New Roman" pitchFamily="18" charset="0"/>
              </a:rPr>
              <a:t>Cởi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nới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áo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quần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nạn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nhân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ra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thỏa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mái</a:t>
            </a:r>
            <a:r>
              <a:rPr lang="en-US" sz="2000" dirty="0">
                <a:latin typeface="Times New Roman" pitchFamily="18" charset="0"/>
                <a:cs typeface="Times New Roman" pitchFamily="18" charset="0"/>
              </a:rPr>
              <a:t>.</a:t>
            </a:r>
          </a:p>
          <a:p>
            <a:pPr lvl="0"/>
            <a:r>
              <a:rPr lang="en-US" sz="2000" dirty="0" err="1">
                <a:latin typeface="Times New Roman" pitchFamily="18" charset="0"/>
                <a:cs typeface="Times New Roman" pitchFamily="18" charset="0"/>
              </a:rPr>
              <a:t>Loại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trừ</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các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vật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gây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trở</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ngại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hô</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hấp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kiểm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cơ</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thể</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nạn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nhân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đặc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biệt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nhịp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tim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phổi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kịp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thời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thuốc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thích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hợp</a:t>
            </a:r>
            <a:r>
              <a:rPr lang="en-US" sz="2000" dirty="0">
                <a:latin typeface="Times New Roman" pitchFamily="18" charset="0"/>
                <a:cs typeface="Times New Roman" pitchFamily="18" charset="0"/>
              </a:rPr>
              <a:t>.</a:t>
            </a:r>
          </a:p>
          <a:p>
            <a:pPr lvl="0"/>
            <a:r>
              <a:rPr lang="en-US" sz="2000" dirty="0" err="1">
                <a:latin typeface="Times New Roman" pitchFamily="18" charset="0"/>
                <a:cs typeface="Times New Roman" pitchFamily="18" charset="0"/>
              </a:rPr>
              <a:t>nạn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nhân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ngừng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thở</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thì</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phải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tiến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hành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hô</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hấp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nhân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tạo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thở</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ra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làm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nóng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cơthể</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bằng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cách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xoa</a:t>
            </a:r>
            <a:r>
              <a:rPr lang="en-US" sz="2000" dirty="0">
                <a:latin typeface="Times New Roman" pitchFamily="18" charset="0"/>
                <a:cs typeface="Times New Roman" pitchFamily="18" charset="0"/>
              </a:rPr>
              <a:t>.</a:t>
            </a:r>
          </a:p>
          <a:p>
            <a:pPr lvl="0"/>
            <a:r>
              <a:rPr lang="en-US" sz="2000" dirty="0" err="1">
                <a:latin typeface="Times New Roman" pitchFamily="18" charset="0"/>
                <a:cs typeface="Times New Roman" pitchFamily="18" charset="0"/>
              </a:rPr>
              <a:t>Nếu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nhiễm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độc</a:t>
            </a:r>
            <a:r>
              <a:rPr lang="en-US" sz="2000" dirty="0">
                <a:latin typeface="Times New Roman" pitchFamily="18" charset="0"/>
                <a:cs typeface="Times New Roman" pitchFamily="18" charset="0"/>
              </a:rPr>
              <a:t> qua </a:t>
            </a:r>
            <a:r>
              <a:rPr lang="en-US" sz="2000" dirty="0" err="1">
                <a:latin typeface="Times New Roman" pitchFamily="18" charset="0"/>
                <a:cs typeface="Times New Roman" pitchFamily="18" charset="0"/>
              </a:rPr>
              <a:t>đường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tiêu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hóa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thì</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phải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gây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nôn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hoặc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rửa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đường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tiêu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hóa</a:t>
            </a:r>
            <a:r>
              <a:rPr lang="en-US" sz="2000" dirty="0">
                <a:latin typeface="Times New Roman" pitchFamily="18" charset="0"/>
                <a:cs typeface="Times New Roman" pitchFamily="18" charset="0"/>
              </a:rPr>
              <a:t>.</a:t>
            </a:r>
          </a:p>
          <a:p>
            <a:pPr lvl="0"/>
            <a:r>
              <a:rPr lang="en-US" sz="2000" dirty="0" err="1">
                <a:latin typeface="Times New Roman" pitchFamily="18" charset="0"/>
                <a:cs typeface="Times New Roman" pitchFamily="18" charset="0"/>
              </a:rPr>
              <a:t>Nếu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vệt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thương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phỏng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nặng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thì</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phải</a:t>
            </a:r>
            <a:r>
              <a:rPr lang="en-US" sz="2000" dirty="0">
                <a:latin typeface="Times New Roman" pitchFamily="18" charset="0"/>
                <a:cs typeface="Times New Roman" pitchFamily="18" charset="0"/>
              </a:rPr>
              <a:t> bang </a:t>
            </a:r>
            <a:r>
              <a:rPr lang="en-US" sz="2000" dirty="0" err="1">
                <a:latin typeface="Times New Roman" pitchFamily="18" charset="0"/>
                <a:cs typeface="Times New Roman" pitchFamily="18" charset="0"/>
              </a:rPr>
              <a:t>bó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giữ</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sạch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vết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thương</a:t>
            </a:r>
            <a:r>
              <a:rPr lang="en-US" sz="2000" dirty="0">
                <a:latin typeface="Times New Roman" pitchFamily="18" charset="0"/>
                <a:cs typeface="Times New Roman" pitchFamily="18" charset="0"/>
              </a:rPr>
              <a:t>.</a:t>
            </a:r>
          </a:p>
          <a:p>
            <a:pPr lvl="0"/>
            <a:r>
              <a:rPr lang="en-US" sz="2000" dirty="0" err="1">
                <a:latin typeface="Times New Roman" pitchFamily="18" charset="0"/>
                <a:cs typeface="Times New Roman" pitchFamily="18" charset="0"/>
              </a:rPr>
              <a:t>Gọi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bác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sĩ</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kịp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thời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đưa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nạn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nhân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đến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trung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tâm</a:t>
            </a:r>
            <a:r>
              <a:rPr lang="en-US" sz="2000" dirty="0">
                <a:latin typeface="Times New Roman" pitchFamily="18" charset="0"/>
                <a:cs typeface="Times New Roman" pitchFamily="18" charset="0"/>
              </a:rPr>
              <a:t> y </a:t>
            </a:r>
            <a:r>
              <a:rPr lang="en-US" sz="2000" dirty="0" err="1">
                <a:latin typeface="Times New Roman" pitchFamily="18" charset="0"/>
                <a:cs typeface="Times New Roman" pitchFamily="18" charset="0"/>
              </a:rPr>
              <a:t>tế</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gần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nhất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để</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cấp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cứu</a:t>
            </a:r>
            <a:r>
              <a:rPr lang="en-US" sz="2000" dirty="0">
                <a:latin typeface="Times New Roman" pitchFamily="18" charset="0"/>
                <a:cs typeface="Times New Roman" pitchFamily="18" charset="0"/>
              </a:rPr>
              <a:t>.</a:t>
            </a:r>
          </a:p>
          <a:p>
            <a:endParaRPr lang="en-US" sz="2000" dirty="0">
              <a:latin typeface="Times New Roman" pitchFamily="18" charset="0"/>
              <a:cs typeface="Times New Roman" pitchFamily="18" charset="0"/>
            </a:endParaRPr>
          </a:p>
        </p:txBody>
      </p:sp>
      <p:sp>
        <p:nvSpPr>
          <p:cNvPr id="4" name="Down Ribbon 3"/>
          <p:cNvSpPr/>
          <p:nvPr/>
        </p:nvSpPr>
        <p:spPr>
          <a:xfrm>
            <a:off x="304800" y="304800"/>
            <a:ext cx="8458200" cy="1143000"/>
          </a:xfrm>
          <a:prstGeom prst="ribbon">
            <a:avLst/>
          </a:prstGeom>
        </p:spPr>
        <p:style>
          <a:lnRef idx="3">
            <a:schemeClr val="lt1"/>
          </a:lnRef>
          <a:fillRef idx="1">
            <a:schemeClr val="accent3"/>
          </a:fillRef>
          <a:effectRef idx="1">
            <a:schemeClr val="accent3"/>
          </a:effectRef>
          <a:fontRef idx="minor">
            <a:schemeClr val="lt1"/>
          </a:fontRef>
        </p:style>
        <p:txBody>
          <a:bodyPr rtlCol="0" anchor="ctr">
            <a:prstTxWarp prst="textStop">
              <a:avLst/>
            </a:prstTxWarp>
          </a:bodyPr>
          <a:lstStyle/>
          <a:p>
            <a:r>
              <a:rPr lang="en-US" b="1" dirty="0">
                <a:latin typeface="Times New Roman" pitchFamily="18" charset="0"/>
                <a:cs typeface="Times New Roman" pitchFamily="18" charset="0"/>
              </a:rPr>
              <a:t>2.6. </a:t>
            </a:r>
            <a:r>
              <a:rPr lang="en-US" b="1" dirty="0" err="1">
                <a:latin typeface="Times New Roman" pitchFamily="18" charset="0"/>
                <a:cs typeface="Times New Roman" pitchFamily="18" charset="0"/>
              </a:rPr>
              <a:t>Các</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Biện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Pháp</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Cơ</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Bản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Cấp</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Cứu</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Người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Bị</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Nhiễm</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Môi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Chất</a:t>
            </a:r>
            <a:r>
              <a:rPr lang="en-US" b="1" dirty="0">
                <a:latin typeface="Times New Roman" pitchFamily="18" charset="0"/>
                <a:cs typeface="Times New Roman" pitchFamily="18" charset="0"/>
              </a:rPr>
              <a:t>.	</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292061580"/>
      </p:ext>
    </p:extLst>
  </p:cSld>
  <p:clrMapOvr>
    <a:masterClrMapping/>
  </p:clrMapOvr>
  <p:timing>
    <p:tnLst>
      <p:par>
        <p:cTn id="1" dur="indefinite" restart="never" nodeType="tmRoot"/>
      </p:par>
    </p:tnLst>
  </p:timing>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1072</TotalTime>
  <Words>3043</Words>
  <Application>Microsoft Office PowerPoint</Application>
  <PresentationFormat>On-screen Show (4:3)</PresentationFormat>
  <Paragraphs>209</Paragraphs>
  <Slides>26</Slides>
  <Notes>1</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Technic</vt:lpstr>
      <vt:lpstr>   TIỂU LUẬN AN TOÀN TRONG HỆ THỐNG LẠNH </vt:lpstr>
      <vt:lpstr>PowerPoint Presentation</vt:lpstr>
      <vt:lpstr>PowerPoint Presentation</vt:lpstr>
      <vt:lpstr>  1.2.CÁC ĐIỀU KHOẢN CHUNG.   </vt:lpstr>
      <vt:lpstr>2. MÔI CHẤT LẠNH TRONG KỸ THUẬT AN TOÀN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vfgthy6e7</dc:title>
  <dc:creator>Phong Hugo</dc:creator>
  <cp:lastModifiedBy>Phong Hugo</cp:lastModifiedBy>
  <cp:revision>35</cp:revision>
  <dcterms:created xsi:type="dcterms:W3CDTF">2006-08-16T00:00:00Z</dcterms:created>
  <dcterms:modified xsi:type="dcterms:W3CDTF">2015-09-21T18:01:30Z</dcterms:modified>
</cp:coreProperties>
</file>